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94" r:id="rId3"/>
    <p:sldId id="282" r:id="rId4"/>
    <p:sldId id="283" r:id="rId5"/>
    <p:sldId id="284" r:id="rId6"/>
    <p:sldId id="285" r:id="rId7"/>
    <p:sldId id="286" r:id="rId8"/>
    <p:sldId id="287" r:id="rId9"/>
    <p:sldId id="288" r:id="rId10"/>
    <p:sldId id="289" r:id="rId11"/>
    <p:sldId id="290" r:id="rId12"/>
    <p:sldId id="291" r:id="rId13"/>
    <p:sldId id="292" r:id="rId14"/>
    <p:sldId id="293" r:id="rId15"/>
    <p:sldId id="28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9E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97"/>
    <p:restoredTop sz="94653"/>
  </p:normalViewPr>
  <p:slideViewPr>
    <p:cSldViewPr snapToGrid="0">
      <p:cViewPr>
        <p:scale>
          <a:sx n="113" d="100"/>
          <a:sy n="113" d="100"/>
        </p:scale>
        <p:origin x="64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D5FE32-842A-4CA0-A01A-A3D3B3492294}"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0D653EE4-6359-41BF-B2AE-FC7E4EDEBD6D}">
      <dgm:prSet/>
      <dgm:spPr/>
      <dgm:t>
        <a:bodyPr/>
        <a:lstStyle/>
        <a:p>
          <a:r>
            <a:rPr lang="en-AU"/>
            <a:t>Python makes reading input from a </a:t>
          </a:r>
          <a:r>
            <a:rPr lang="en-AU" i="1"/>
            <a:t>file</a:t>
          </a:r>
          <a:r>
            <a:rPr lang="en-AU"/>
            <a:t> (as opposed to input directly from the user) very simple. In fact, reading multiple lines from files is </a:t>
          </a:r>
          <a:r>
            <a:rPr lang="en-AU" i="1"/>
            <a:t>even easier</a:t>
          </a:r>
          <a:r>
            <a:rPr lang="en-AU"/>
            <a:t> than reading them from the user using input.</a:t>
          </a:r>
          <a:endParaRPr lang="en-US"/>
        </a:p>
      </dgm:t>
    </dgm:pt>
    <dgm:pt modelId="{C74D2A58-B637-4027-897F-9655C47AF04C}" type="parTrans" cxnId="{7A041877-0D21-4DD7-A2DC-81011B8D3334}">
      <dgm:prSet/>
      <dgm:spPr/>
      <dgm:t>
        <a:bodyPr/>
        <a:lstStyle/>
        <a:p>
          <a:endParaRPr lang="en-US"/>
        </a:p>
      </dgm:t>
    </dgm:pt>
    <dgm:pt modelId="{B8257D71-DB2E-4136-B9FC-FE5119840C51}" type="sibTrans" cxnId="{7A041877-0D21-4DD7-A2DC-81011B8D3334}">
      <dgm:prSet/>
      <dgm:spPr/>
      <dgm:t>
        <a:bodyPr/>
        <a:lstStyle/>
        <a:p>
          <a:endParaRPr lang="en-US"/>
        </a:p>
      </dgm:t>
    </dgm:pt>
    <dgm:pt modelId="{83E2CCCB-0F5D-450D-A943-73D999EA3F40}">
      <dgm:prSet/>
      <dgm:spPr/>
      <dgm:t>
        <a:bodyPr/>
        <a:lstStyle/>
        <a:p>
          <a:r>
            <a:rPr lang="en-AU"/>
            <a:t>Before a program can read data from a file, it must tell the operating system that it wants to access that file. Files sitting in the same directory as the running program can be referred to just using the </a:t>
          </a:r>
          <a:r>
            <a:rPr lang="en-AU" i="1"/>
            <a:t>filename</a:t>
          </a:r>
          <a:r>
            <a:rPr lang="en-AU"/>
            <a:t>, e.g. test.txt. This is the setup we will use here.</a:t>
          </a:r>
          <a:endParaRPr lang="en-US"/>
        </a:p>
      </dgm:t>
    </dgm:pt>
    <dgm:pt modelId="{549F276C-F5AD-4690-9E8F-29E2B69E5FE8}" type="parTrans" cxnId="{AC81D155-4345-4B75-A353-A0AF5D827BAC}">
      <dgm:prSet/>
      <dgm:spPr/>
      <dgm:t>
        <a:bodyPr/>
        <a:lstStyle/>
        <a:p>
          <a:endParaRPr lang="en-US"/>
        </a:p>
      </dgm:t>
    </dgm:pt>
    <dgm:pt modelId="{DDEBA06F-3A99-462B-8DFD-602A82350112}" type="sibTrans" cxnId="{AC81D155-4345-4B75-A353-A0AF5D827BAC}">
      <dgm:prSet/>
      <dgm:spPr/>
      <dgm:t>
        <a:bodyPr/>
        <a:lstStyle/>
        <a:p>
          <a:endParaRPr lang="en-US"/>
        </a:p>
      </dgm:t>
    </dgm:pt>
    <dgm:pt modelId="{128A2EEB-E64C-F444-B713-9908C1821A95}" type="pres">
      <dgm:prSet presAssocID="{3ED5FE32-842A-4CA0-A01A-A3D3B3492294}" presName="hierChild1" presStyleCnt="0">
        <dgm:presLayoutVars>
          <dgm:chPref val="1"/>
          <dgm:dir/>
          <dgm:animOne val="branch"/>
          <dgm:animLvl val="lvl"/>
          <dgm:resizeHandles/>
        </dgm:presLayoutVars>
      </dgm:prSet>
      <dgm:spPr/>
    </dgm:pt>
    <dgm:pt modelId="{C5D2556D-8AE0-844E-8804-075FCEBC7EA9}" type="pres">
      <dgm:prSet presAssocID="{0D653EE4-6359-41BF-B2AE-FC7E4EDEBD6D}" presName="hierRoot1" presStyleCnt="0"/>
      <dgm:spPr/>
    </dgm:pt>
    <dgm:pt modelId="{AA4BB52F-B6DD-0647-B45D-767971443741}" type="pres">
      <dgm:prSet presAssocID="{0D653EE4-6359-41BF-B2AE-FC7E4EDEBD6D}" presName="composite" presStyleCnt="0"/>
      <dgm:spPr/>
    </dgm:pt>
    <dgm:pt modelId="{69213B7D-E52E-574E-87E5-C7CF824EFDEB}" type="pres">
      <dgm:prSet presAssocID="{0D653EE4-6359-41BF-B2AE-FC7E4EDEBD6D}" presName="background" presStyleLbl="node0" presStyleIdx="0" presStyleCnt="2"/>
      <dgm:spPr/>
    </dgm:pt>
    <dgm:pt modelId="{FDD5A463-46FE-C340-915D-CE0D26B7A1E4}" type="pres">
      <dgm:prSet presAssocID="{0D653EE4-6359-41BF-B2AE-FC7E4EDEBD6D}" presName="text" presStyleLbl="fgAcc0" presStyleIdx="0" presStyleCnt="2">
        <dgm:presLayoutVars>
          <dgm:chPref val="3"/>
        </dgm:presLayoutVars>
      </dgm:prSet>
      <dgm:spPr/>
    </dgm:pt>
    <dgm:pt modelId="{6C04A464-CA49-B242-9F34-FA99F6750325}" type="pres">
      <dgm:prSet presAssocID="{0D653EE4-6359-41BF-B2AE-FC7E4EDEBD6D}" presName="hierChild2" presStyleCnt="0"/>
      <dgm:spPr/>
    </dgm:pt>
    <dgm:pt modelId="{7B7C0823-4A13-744D-81C4-E7E51AD1CF26}" type="pres">
      <dgm:prSet presAssocID="{83E2CCCB-0F5D-450D-A943-73D999EA3F40}" presName="hierRoot1" presStyleCnt="0"/>
      <dgm:spPr/>
    </dgm:pt>
    <dgm:pt modelId="{7C1684B6-E3EA-5946-9F89-4E3AB4800D44}" type="pres">
      <dgm:prSet presAssocID="{83E2CCCB-0F5D-450D-A943-73D999EA3F40}" presName="composite" presStyleCnt="0"/>
      <dgm:spPr/>
    </dgm:pt>
    <dgm:pt modelId="{33AB98B8-7F2E-EB4F-A43F-17633CD3E6BB}" type="pres">
      <dgm:prSet presAssocID="{83E2CCCB-0F5D-450D-A943-73D999EA3F40}" presName="background" presStyleLbl="node0" presStyleIdx="1" presStyleCnt="2"/>
      <dgm:spPr/>
    </dgm:pt>
    <dgm:pt modelId="{F497624C-1A6B-BA48-BAFB-1A6ABB307AC0}" type="pres">
      <dgm:prSet presAssocID="{83E2CCCB-0F5D-450D-A943-73D999EA3F40}" presName="text" presStyleLbl="fgAcc0" presStyleIdx="1" presStyleCnt="2">
        <dgm:presLayoutVars>
          <dgm:chPref val="3"/>
        </dgm:presLayoutVars>
      </dgm:prSet>
      <dgm:spPr/>
    </dgm:pt>
    <dgm:pt modelId="{AF964ACA-16C6-C94C-BCEB-95D8825A58C0}" type="pres">
      <dgm:prSet presAssocID="{83E2CCCB-0F5D-450D-A943-73D999EA3F40}" presName="hierChild2" presStyleCnt="0"/>
      <dgm:spPr/>
    </dgm:pt>
  </dgm:ptLst>
  <dgm:cxnLst>
    <dgm:cxn modelId="{49BDD424-E65B-F040-AA56-778BD4A292C8}" type="presOf" srcId="{83E2CCCB-0F5D-450D-A943-73D999EA3F40}" destId="{F497624C-1A6B-BA48-BAFB-1A6ABB307AC0}" srcOrd="0" destOrd="0" presId="urn:microsoft.com/office/officeart/2005/8/layout/hierarchy1"/>
    <dgm:cxn modelId="{AC81D155-4345-4B75-A353-A0AF5D827BAC}" srcId="{3ED5FE32-842A-4CA0-A01A-A3D3B3492294}" destId="{83E2CCCB-0F5D-450D-A943-73D999EA3F40}" srcOrd="1" destOrd="0" parTransId="{549F276C-F5AD-4690-9E8F-29E2B69E5FE8}" sibTransId="{DDEBA06F-3A99-462B-8DFD-602A82350112}"/>
    <dgm:cxn modelId="{7A041877-0D21-4DD7-A2DC-81011B8D3334}" srcId="{3ED5FE32-842A-4CA0-A01A-A3D3B3492294}" destId="{0D653EE4-6359-41BF-B2AE-FC7E4EDEBD6D}" srcOrd="0" destOrd="0" parTransId="{C74D2A58-B637-4027-897F-9655C47AF04C}" sibTransId="{B8257D71-DB2E-4136-B9FC-FE5119840C51}"/>
    <dgm:cxn modelId="{B4933182-E630-9B48-91AF-299B5B3431AF}" type="presOf" srcId="{3ED5FE32-842A-4CA0-A01A-A3D3B3492294}" destId="{128A2EEB-E64C-F444-B713-9908C1821A95}" srcOrd="0" destOrd="0" presId="urn:microsoft.com/office/officeart/2005/8/layout/hierarchy1"/>
    <dgm:cxn modelId="{49B7A9A8-BCD1-C142-A76E-9ADB39C4873F}" type="presOf" srcId="{0D653EE4-6359-41BF-B2AE-FC7E4EDEBD6D}" destId="{FDD5A463-46FE-C340-915D-CE0D26B7A1E4}" srcOrd="0" destOrd="0" presId="urn:microsoft.com/office/officeart/2005/8/layout/hierarchy1"/>
    <dgm:cxn modelId="{D589D464-8E2B-5A4A-BBAC-07EF9D5B275C}" type="presParOf" srcId="{128A2EEB-E64C-F444-B713-9908C1821A95}" destId="{C5D2556D-8AE0-844E-8804-075FCEBC7EA9}" srcOrd="0" destOrd="0" presId="urn:microsoft.com/office/officeart/2005/8/layout/hierarchy1"/>
    <dgm:cxn modelId="{80CC1587-91C4-5A49-8E59-2AAF7ED9A582}" type="presParOf" srcId="{C5D2556D-8AE0-844E-8804-075FCEBC7EA9}" destId="{AA4BB52F-B6DD-0647-B45D-767971443741}" srcOrd="0" destOrd="0" presId="urn:microsoft.com/office/officeart/2005/8/layout/hierarchy1"/>
    <dgm:cxn modelId="{C8D73987-CA76-384C-AFCB-529ED220C441}" type="presParOf" srcId="{AA4BB52F-B6DD-0647-B45D-767971443741}" destId="{69213B7D-E52E-574E-87E5-C7CF824EFDEB}" srcOrd="0" destOrd="0" presId="urn:microsoft.com/office/officeart/2005/8/layout/hierarchy1"/>
    <dgm:cxn modelId="{CE899B97-8B33-F849-84D7-D520CF3B0E5B}" type="presParOf" srcId="{AA4BB52F-B6DD-0647-B45D-767971443741}" destId="{FDD5A463-46FE-C340-915D-CE0D26B7A1E4}" srcOrd="1" destOrd="0" presId="urn:microsoft.com/office/officeart/2005/8/layout/hierarchy1"/>
    <dgm:cxn modelId="{8BF92024-E715-104F-8212-F5D48313FBC9}" type="presParOf" srcId="{C5D2556D-8AE0-844E-8804-075FCEBC7EA9}" destId="{6C04A464-CA49-B242-9F34-FA99F6750325}" srcOrd="1" destOrd="0" presId="urn:microsoft.com/office/officeart/2005/8/layout/hierarchy1"/>
    <dgm:cxn modelId="{315C2ED3-D135-3C4C-8687-E3FFA28D2E55}" type="presParOf" srcId="{128A2EEB-E64C-F444-B713-9908C1821A95}" destId="{7B7C0823-4A13-744D-81C4-E7E51AD1CF26}" srcOrd="1" destOrd="0" presId="urn:microsoft.com/office/officeart/2005/8/layout/hierarchy1"/>
    <dgm:cxn modelId="{D39CB264-5502-024A-B8CE-6C960107B2BB}" type="presParOf" srcId="{7B7C0823-4A13-744D-81C4-E7E51AD1CF26}" destId="{7C1684B6-E3EA-5946-9F89-4E3AB4800D44}" srcOrd="0" destOrd="0" presId="urn:microsoft.com/office/officeart/2005/8/layout/hierarchy1"/>
    <dgm:cxn modelId="{6F9A14D2-464B-FD4D-B957-53194C8BFC79}" type="presParOf" srcId="{7C1684B6-E3EA-5946-9F89-4E3AB4800D44}" destId="{33AB98B8-7F2E-EB4F-A43F-17633CD3E6BB}" srcOrd="0" destOrd="0" presId="urn:microsoft.com/office/officeart/2005/8/layout/hierarchy1"/>
    <dgm:cxn modelId="{0B107D20-0377-AA46-9EA4-C2ABCEADC98E}" type="presParOf" srcId="{7C1684B6-E3EA-5946-9F89-4E3AB4800D44}" destId="{F497624C-1A6B-BA48-BAFB-1A6ABB307AC0}" srcOrd="1" destOrd="0" presId="urn:microsoft.com/office/officeart/2005/8/layout/hierarchy1"/>
    <dgm:cxn modelId="{35F54134-9ED0-4948-9B9C-1B395B851718}" type="presParOf" srcId="{7B7C0823-4A13-744D-81C4-E7E51AD1CF26}" destId="{AF964ACA-16C6-C94C-BCEB-95D8825A58C0}"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213B7D-E52E-574E-87E5-C7CF824EFDEB}">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D5A463-46FE-C340-915D-CE0D26B7A1E4}">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AU" sz="2100" kern="1200"/>
            <a:t>Python makes reading input from a </a:t>
          </a:r>
          <a:r>
            <a:rPr lang="en-AU" sz="2100" i="1" kern="1200"/>
            <a:t>file</a:t>
          </a:r>
          <a:r>
            <a:rPr lang="en-AU" sz="2100" kern="1200"/>
            <a:t> (as opposed to input directly from the user) very simple. In fact, reading multiple lines from files is </a:t>
          </a:r>
          <a:r>
            <a:rPr lang="en-AU" sz="2100" i="1" kern="1200"/>
            <a:t>even easier</a:t>
          </a:r>
          <a:r>
            <a:rPr lang="en-AU" sz="2100" kern="1200"/>
            <a:t> than reading them from the user using input.</a:t>
          </a:r>
          <a:endParaRPr lang="en-US" sz="2100" kern="1200"/>
        </a:p>
      </dsp:txBody>
      <dsp:txXfrm>
        <a:off x="696297" y="538547"/>
        <a:ext cx="4171627" cy="2590157"/>
      </dsp:txXfrm>
    </dsp:sp>
    <dsp:sp modelId="{33AB98B8-7F2E-EB4F-A43F-17633CD3E6BB}">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97624C-1A6B-BA48-BAFB-1A6ABB307AC0}">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AU" sz="2100" kern="1200"/>
            <a:t>Before a program can read data from a file, it must tell the operating system that it wants to access that file. Files sitting in the same directory as the running program can be referred to just using the </a:t>
          </a:r>
          <a:r>
            <a:rPr lang="en-AU" sz="2100" i="1" kern="1200"/>
            <a:t>filename</a:t>
          </a:r>
          <a:r>
            <a:rPr lang="en-AU" sz="2100" kern="1200"/>
            <a:t>, e.g. test.txt. This is the setup we will use here.</a:t>
          </a:r>
          <a:endParaRPr lang="en-US" sz="2100" kern="1200"/>
        </a:p>
      </dsp:txBody>
      <dsp:txXfrm>
        <a:off x="5991936" y="538547"/>
        <a:ext cx="4171627" cy="25901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3A373-40EF-3DEE-AF38-02690656192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3D2AD06B-16E1-5593-7335-E479FD8E8D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7E494FA9-A87F-6C78-D0C8-1E0FBBD3301B}"/>
              </a:ext>
            </a:extLst>
          </p:cNvPr>
          <p:cNvSpPr>
            <a:spLocks noGrp="1"/>
          </p:cNvSpPr>
          <p:nvPr>
            <p:ph type="dt" sz="half" idx="10"/>
          </p:nvPr>
        </p:nvSpPr>
        <p:spPr/>
        <p:txBody>
          <a:bodyPr/>
          <a:lstStyle/>
          <a:p>
            <a:fld id="{7694B95D-8C20-344A-9539-B77E41347839}" type="datetimeFigureOut">
              <a:rPr lang="en-AU" smtClean="0"/>
              <a:t>6/3/2025</a:t>
            </a:fld>
            <a:endParaRPr lang="en-AU"/>
          </a:p>
        </p:txBody>
      </p:sp>
      <p:sp>
        <p:nvSpPr>
          <p:cNvPr id="5" name="Footer Placeholder 4">
            <a:extLst>
              <a:ext uri="{FF2B5EF4-FFF2-40B4-BE49-F238E27FC236}">
                <a16:creationId xmlns:a16="http://schemas.microsoft.com/office/drawing/2014/main" id="{F2AF087F-8532-0C2E-B7F4-5072AD36948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BF0C6AF-3031-8173-3867-6AEAB7372A2B}"/>
              </a:ext>
            </a:extLst>
          </p:cNvPr>
          <p:cNvSpPr>
            <a:spLocks noGrp="1"/>
          </p:cNvSpPr>
          <p:nvPr>
            <p:ph type="sldNum" sz="quarter" idx="12"/>
          </p:nvPr>
        </p:nvSpPr>
        <p:spPr/>
        <p:txBody>
          <a:bodyPr/>
          <a:lstStyle/>
          <a:p>
            <a:fld id="{119984BD-53E6-354B-8D95-BC285379A729}" type="slidenum">
              <a:rPr lang="en-AU" smtClean="0"/>
              <a:t>‹#›</a:t>
            </a:fld>
            <a:endParaRPr lang="en-AU"/>
          </a:p>
        </p:txBody>
      </p:sp>
    </p:spTree>
    <p:extLst>
      <p:ext uri="{BB962C8B-B14F-4D97-AF65-F5344CB8AC3E}">
        <p14:creationId xmlns:p14="http://schemas.microsoft.com/office/powerpoint/2010/main" val="1600635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2CFA8-E991-F5C4-1FA4-EAB47E58195A}"/>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B26EE0DD-5FFB-2BCC-E666-D193F29F4D7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BE9733EB-AAA9-C35C-C072-CD58B603458B}"/>
              </a:ext>
            </a:extLst>
          </p:cNvPr>
          <p:cNvSpPr>
            <a:spLocks noGrp="1"/>
          </p:cNvSpPr>
          <p:nvPr>
            <p:ph type="dt" sz="half" idx="10"/>
          </p:nvPr>
        </p:nvSpPr>
        <p:spPr/>
        <p:txBody>
          <a:bodyPr/>
          <a:lstStyle/>
          <a:p>
            <a:fld id="{7694B95D-8C20-344A-9539-B77E41347839}" type="datetimeFigureOut">
              <a:rPr lang="en-AU" smtClean="0"/>
              <a:t>6/3/2025</a:t>
            </a:fld>
            <a:endParaRPr lang="en-AU"/>
          </a:p>
        </p:txBody>
      </p:sp>
      <p:sp>
        <p:nvSpPr>
          <p:cNvPr id="5" name="Footer Placeholder 4">
            <a:extLst>
              <a:ext uri="{FF2B5EF4-FFF2-40B4-BE49-F238E27FC236}">
                <a16:creationId xmlns:a16="http://schemas.microsoft.com/office/drawing/2014/main" id="{DF0885E3-9D93-5BB5-A056-69748D22266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2F90012-73D6-05B1-9ECB-A827E6FBC47B}"/>
              </a:ext>
            </a:extLst>
          </p:cNvPr>
          <p:cNvSpPr>
            <a:spLocks noGrp="1"/>
          </p:cNvSpPr>
          <p:nvPr>
            <p:ph type="sldNum" sz="quarter" idx="12"/>
          </p:nvPr>
        </p:nvSpPr>
        <p:spPr/>
        <p:txBody>
          <a:bodyPr/>
          <a:lstStyle/>
          <a:p>
            <a:fld id="{119984BD-53E6-354B-8D95-BC285379A729}" type="slidenum">
              <a:rPr lang="en-AU" smtClean="0"/>
              <a:t>‹#›</a:t>
            </a:fld>
            <a:endParaRPr lang="en-AU"/>
          </a:p>
        </p:txBody>
      </p:sp>
    </p:spTree>
    <p:extLst>
      <p:ext uri="{BB962C8B-B14F-4D97-AF65-F5344CB8AC3E}">
        <p14:creationId xmlns:p14="http://schemas.microsoft.com/office/powerpoint/2010/main" val="2328640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0F7B2A-DA7B-A1CA-C05A-E2D93EC6B8C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E0CDBBD8-C4D3-A979-62B8-85E6697C1B4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0395C3BC-BBD2-F94E-51A0-70AC782BDB67}"/>
              </a:ext>
            </a:extLst>
          </p:cNvPr>
          <p:cNvSpPr>
            <a:spLocks noGrp="1"/>
          </p:cNvSpPr>
          <p:nvPr>
            <p:ph type="dt" sz="half" idx="10"/>
          </p:nvPr>
        </p:nvSpPr>
        <p:spPr/>
        <p:txBody>
          <a:bodyPr/>
          <a:lstStyle/>
          <a:p>
            <a:fld id="{7694B95D-8C20-344A-9539-B77E41347839}" type="datetimeFigureOut">
              <a:rPr lang="en-AU" smtClean="0"/>
              <a:t>6/3/2025</a:t>
            </a:fld>
            <a:endParaRPr lang="en-AU"/>
          </a:p>
        </p:txBody>
      </p:sp>
      <p:sp>
        <p:nvSpPr>
          <p:cNvPr id="5" name="Footer Placeholder 4">
            <a:extLst>
              <a:ext uri="{FF2B5EF4-FFF2-40B4-BE49-F238E27FC236}">
                <a16:creationId xmlns:a16="http://schemas.microsoft.com/office/drawing/2014/main" id="{6BF53B20-7A70-1B59-0D0F-B14BCD28AEA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1EA6C67-714A-A275-B875-7FB34D51189A}"/>
              </a:ext>
            </a:extLst>
          </p:cNvPr>
          <p:cNvSpPr>
            <a:spLocks noGrp="1"/>
          </p:cNvSpPr>
          <p:nvPr>
            <p:ph type="sldNum" sz="quarter" idx="12"/>
          </p:nvPr>
        </p:nvSpPr>
        <p:spPr/>
        <p:txBody>
          <a:bodyPr/>
          <a:lstStyle/>
          <a:p>
            <a:fld id="{119984BD-53E6-354B-8D95-BC285379A729}" type="slidenum">
              <a:rPr lang="en-AU" smtClean="0"/>
              <a:t>‹#›</a:t>
            </a:fld>
            <a:endParaRPr lang="en-AU"/>
          </a:p>
        </p:txBody>
      </p:sp>
    </p:spTree>
    <p:extLst>
      <p:ext uri="{BB962C8B-B14F-4D97-AF65-F5344CB8AC3E}">
        <p14:creationId xmlns:p14="http://schemas.microsoft.com/office/powerpoint/2010/main" val="1310702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75C0D-07DB-7565-6B0B-4A35AD7DAF7E}"/>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F9D9D795-C077-861F-F5CA-FBEEC60C306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4334BFDB-7972-2CCB-BA8B-48F3BE6E10EC}"/>
              </a:ext>
            </a:extLst>
          </p:cNvPr>
          <p:cNvSpPr>
            <a:spLocks noGrp="1"/>
          </p:cNvSpPr>
          <p:nvPr>
            <p:ph type="dt" sz="half" idx="10"/>
          </p:nvPr>
        </p:nvSpPr>
        <p:spPr/>
        <p:txBody>
          <a:bodyPr/>
          <a:lstStyle/>
          <a:p>
            <a:fld id="{7694B95D-8C20-344A-9539-B77E41347839}" type="datetimeFigureOut">
              <a:rPr lang="en-AU" smtClean="0"/>
              <a:t>6/3/2025</a:t>
            </a:fld>
            <a:endParaRPr lang="en-AU"/>
          </a:p>
        </p:txBody>
      </p:sp>
      <p:sp>
        <p:nvSpPr>
          <p:cNvPr id="5" name="Footer Placeholder 4">
            <a:extLst>
              <a:ext uri="{FF2B5EF4-FFF2-40B4-BE49-F238E27FC236}">
                <a16:creationId xmlns:a16="http://schemas.microsoft.com/office/drawing/2014/main" id="{25C79BB0-3E13-B137-18D5-DBE7577DF64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EB014EA-39D1-EC49-2654-9AB05723EDBA}"/>
              </a:ext>
            </a:extLst>
          </p:cNvPr>
          <p:cNvSpPr>
            <a:spLocks noGrp="1"/>
          </p:cNvSpPr>
          <p:nvPr>
            <p:ph type="sldNum" sz="quarter" idx="12"/>
          </p:nvPr>
        </p:nvSpPr>
        <p:spPr/>
        <p:txBody>
          <a:bodyPr/>
          <a:lstStyle/>
          <a:p>
            <a:fld id="{119984BD-53E6-354B-8D95-BC285379A729}" type="slidenum">
              <a:rPr lang="en-AU" smtClean="0"/>
              <a:t>‹#›</a:t>
            </a:fld>
            <a:endParaRPr lang="en-AU"/>
          </a:p>
        </p:txBody>
      </p:sp>
    </p:spTree>
    <p:extLst>
      <p:ext uri="{BB962C8B-B14F-4D97-AF65-F5344CB8AC3E}">
        <p14:creationId xmlns:p14="http://schemas.microsoft.com/office/powerpoint/2010/main" val="817138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409AB-214F-3A6B-E50F-D9742D92577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083D9F2D-F11D-C3AC-FEAF-CFCA5F5E17C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3399B41-0196-0B63-F597-DA326616B686}"/>
              </a:ext>
            </a:extLst>
          </p:cNvPr>
          <p:cNvSpPr>
            <a:spLocks noGrp="1"/>
          </p:cNvSpPr>
          <p:nvPr>
            <p:ph type="dt" sz="half" idx="10"/>
          </p:nvPr>
        </p:nvSpPr>
        <p:spPr/>
        <p:txBody>
          <a:bodyPr/>
          <a:lstStyle/>
          <a:p>
            <a:fld id="{7694B95D-8C20-344A-9539-B77E41347839}" type="datetimeFigureOut">
              <a:rPr lang="en-AU" smtClean="0"/>
              <a:t>6/3/2025</a:t>
            </a:fld>
            <a:endParaRPr lang="en-AU"/>
          </a:p>
        </p:txBody>
      </p:sp>
      <p:sp>
        <p:nvSpPr>
          <p:cNvPr id="5" name="Footer Placeholder 4">
            <a:extLst>
              <a:ext uri="{FF2B5EF4-FFF2-40B4-BE49-F238E27FC236}">
                <a16:creationId xmlns:a16="http://schemas.microsoft.com/office/drawing/2014/main" id="{711EFA99-2C95-EF2D-9626-CD28DF21ABB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5BA4AA8-E028-2017-D097-91F216776BEC}"/>
              </a:ext>
            </a:extLst>
          </p:cNvPr>
          <p:cNvSpPr>
            <a:spLocks noGrp="1"/>
          </p:cNvSpPr>
          <p:nvPr>
            <p:ph type="sldNum" sz="quarter" idx="12"/>
          </p:nvPr>
        </p:nvSpPr>
        <p:spPr/>
        <p:txBody>
          <a:bodyPr/>
          <a:lstStyle/>
          <a:p>
            <a:fld id="{119984BD-53E6-354B-8D95-BC285379A729}" type="slidenum">
              <a:rPr lang="en-AU" smtClean="0"/>
              <a:t>‹#›</a:t>
            </a:fld>
            <a:endParaRPr lang="en-AU"/>
          </a:p>
        </p:txBody>
      </p:sp>
    </p:spTree>
    <p:extLst>
      <p:ext uri="{BB962C8B-B14F-4D97-AF65-F5344CB8AC3E}">
        <p14:creationId xmlns:p14="http://schemas.microsoft.com/office/powerpoint/2010/main" val="2623722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B8A1D-B914-F6AE-CC17-EB12C2324E2E}"/>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2F68C4DC-688C-7403-640A-BC220235A1E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B9EA68D1-7746-5EF9-50A8-C5A4B5F3DE0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FD223233-D235-3A5D-4F84-04B1CF7CDC90}"/>
              </a:ext>
            </a:extLst>
          </p:cNvPr>
          <p:cNvSpPr>
            <a:spLocks noGrp="1"/>
          </p:cNvSpPr>
          <p:nvPr>
            <p:ph type="dt" sz="half" idx="10"/>
          </p:nvPr>
        </p:nvSpPr>
        <p:spPr/>
        <p:txBody>
          <a:bodyPr/>
          <a:lstStyle/>
          <a:p>
            <a:fld id="{7694B95D-8C20-344A-9539-B77E41347839}" type="datetimeFigureOut">
              <a:rPr lang="en-AU" smtClean="0"/>
              <a:t>6/3/2025</a:t>
            </a:fld>
            <a:endParaRPr lang="en-AU"/>
          </a:p>
        </p:txBody>
      </p:sp>
      <p:sp>
        <p:nvSpPr>
          <p:cNvPr id="6" name="Footer Placeholder 5">
            <a:extLst>
              <a:ext uri="{FF2B5EF4-FFF2-40B4-BE49-F238E27FC236}">
                <a16:creationId xmlns:a16="http://schemas.microsoft.com/office/drawing/2014/main" id="{6E47C730-0995-3580-7D74-16DB26DBC49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2B03E8D-731E-694F-1C77-CA9054B67E67}"/>
              </a:ext>
            </a:extLst>
          </p:cNvPr>
          <p:cNvSpPr>
            <a:spLocks noGrp="1"/>
          </p:cNvSpPr>
          <p:nvPr>
            <p:ph type="sldNum" sz="quarter" idx="12"/>
          </p:nvPr>
        </p:nvSpPr>
        <p:spPr/>
        <p:txBody>
          <a:bodyPr/>
          <a:lstStyle/>
          <a:p>
            <a:fld id="{119984BD-53E6-354B-8D95-BC285379A729}" type="slidenum">
              <a:rPr lang="en-AU" smtClean="0"/>
              <a:t>‹#›</a:t>
            </a:fld>
            <a:endParaRPr lang="en-AU"/>
          </a:p>
        </p:txBody>
      </p:sp>
    </p:spTree>
    <p:extLst>
      <p:ext uri="{BB962C8B-B14F-4D97-AF65-F5344CB8AC3E}">
        <p14:creationId xmlns:p14="http://schemas.microsoft.com/office/powerpoint/2010/main" val="136068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98C37-69A9-9ED4-B532-53626BF9B729}"/>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D7BE73A6-21B2-3DC5-474F-C5C9F2857D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09F76E3-A38B-6D8F-3666-2503AFEB695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6763E713-088B-828B-166A-6AF8B98675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34D0FE4-41AF-B5B1-5BC7-4838425D27F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CA19EEA5-DEBD-9E83-DDE8-94585C692079}"/>
              </a:ext>
            </a:extLst>
          </p:cNvPr>
          <p:cNvSpPr>
            <a:spLocks noGrp="1"/>
          </p:cNvSpPr>
          <p:nvPr>
            <p:ph type="dt" sz="half" idx="10"/>
          </p:nvPr>
        </p:nvSpPr>
        <p:spPr/>
        <p:txBody>
          <a:bodyPr/>
          <a:lstStyle/>
          <a:p>
            <a:fld id="{7694B95D-8C20-344A-9539-B77E41347839}" type="datetimeFigureOut">
              <a:rPr lang="en-AU" smtClean="0"/>
              <a:t>6/3/2025</a:t>
            </a:fld>
            <a:endParaRPr lang="en-AU"/>
          </a:p>
        </p:txBody>
      </p:sp>
      <p:sp>
        <p:nvSpPr>
          <p:cNvPr id="8" name="Footer Placeholder 7">
            <a:extLst>
              <a:ext uri="{FF2B5EF4-FFF2-40B4-BE49-F238E27FC236}">
                <a16:creationId xmlns:a16="http://schemas.microsoft.com/office/drawing/2014/main" id="{011DC832-CD8C-094A-8C00-920B99812E40}"/>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058BEFA2-8CC3-6B40-0E99-5A73687651FB}"/>
              </a:ext>
            </a:extLst>
          </p:cNvPr>
          <p:cNvSpPr>
            <a:spLocks noGrp="1"/>
          </p:cNvSpPr>
          <p:nvPr>
            <p:ph type="sldNum" sz="quarter" idx="12"/>
          </p:nvPr>
        </p:nvSpPr>
        <p:spPr/>
        <p:txBody>
          <a:bodyPr/>
          <a:lstStyle/>
          <a:p>
            <a:fld id="{119984BD-53E6-354B-8D95-BC285379A729}" type="slidenum">
              <a:rPr lang="en-AU" smtClean="0"/>
              <a:t>‹#›</a:t>
            </a:fld>
            <a:endParaRPr lang="en-AU"/>
          </a:p>
        </p:txBody>
      </p:sp>
    </p:spTree>
    <p:extLst>
      <p:ext uri="{BB962C8B-B14F-4D97-AF65-F5344CB8AC3E}">
        <p14:creationId xmlns:p14="http://schemas.microsoft.com/office/powerpoint/2010/main" val="3488020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DE952-4131-4322-3468-E540CA631FBF}"/>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F0C9BA69-7ED4-4A6D-F458-B2CEB9DC4920}"/>
              </a:ext>
            </a:extLst>
          </p:cNvPr>
          <p:cNvSpPr>
            <a:spLocks noGrp="1"/>
          </p:cNvSpPr>
          <p:nvPr>
            <p:ph type="dt" sz="half" idx="10"/>
          </p:nvPr>
        </p:nvSpPr>
        <p:spPr/>
        <p:txBody>
          <a:bodyPr/>
          <a:lstStyle/>
          <a:p>
            <a:fld id="{7694B95D-8C20-344A-9539-B77E41347839}" type="datetimeFigureOut">
              <a:rPr lang="en-AU" smtClean="0"/>
              <a:t>6/3/2025</a:t>
            </a:fld>
            <a:endParaRPr lang="en-AU"/>
          </a:p>
        </p:txBody>
      </p:sp>
      <p:sp>
        <p:nvSpPr>
          <p:cNvPr id="4" name="Footer Placeholder 3">
            <a:extLst>
              <a:ext uri="{FF2B5EF4-FFF2-40B4-BE49-F238E27FC236}">
                <a16:creationId xmlns:a16="http://schemas.microsoft.com/office/drawing/2014/main" id="{BA20609F-D8D7-BF36-F5FF-38CD6A12C18B}"/>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277BD6F4-E35F-2552-2E44-AB84F74785E7}"/>
              </a:ext>
            </a:extLst>
          </p:cNvPr>
          <p:cNvSpPr>
            <a:spLocks noGrp="1"/>
          </p:cNvSpPr>
          <p:nvPr>
            <p:ph type="sldNum" sz="quarter" idx="12"/>
          </p:nvPr>
        </p:nvSpPr>
        <p:spPr/>
        <p:txBody>
          <a:bodyPr/>
          <a:lstStyle/>
          <a:p>
            <a:fld id="{119984BD-53E6-354B-8D95-BC285379A729}" type="slidenum">
              <a:rPr lang="en-AU" smtClean="0"/>
              <a:t>‹#›</a:t>
            </a:fld>
            <a:endParaRPr lang="en-AU"/>
          </a:p>
        </p:txBody>
      </p:sp>
    </p:spTree>
    <p:extLst>
      <p:ext uri="{BB962C8B-B14F-4D97-AF65-F5344CB8AC3E}">
        <p14:creationId xmlns:p14="http://schemas.microsoft.com/office/powerpoint/2010/main" val="3181923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A025EC-FBB6-9217-37A3-680F03B99C6B}"/>
              </a:ext>
            </a:extLst>
          </p:cNvPr>
          <p:cNvSpPr>
            <a:spLocks noGrp="1"/>
          </p:cNvSpPr>
          <p:nvPr>
            <p:ph type="dt" sz="half" idx="10"/>
          </p:nvPr>
        </p:nvSpPr>
        <p:spPr/>
        <p:txBody>
          <a:bodyPr/>
          <a:lstStyle/>
          <a:p>
            <a:fld id="{7694B95D-8C20-344A-9539-B77E41347839}" type="datetimeFigureOut">
              <a:rPr lang="en-AU" smtClean="0"/>
              <a:t>6/3/2025</a:t>
            </a:fld>
            <a:endParaRPr lang="en-AU"/>
          </a:p>
        </p:txBody>
      </p:sp>
      <p:sp>
        <p:nvSpPr>
          <p:cNvPr id="3" name="Footer Placeholder 2">
            <a:extLst>
              <a:ext uri="{FF2B5EF4-FFF2-40B4-BE49-F238E27FC236}">
                <a16:creationId xmlns:a16="http://schemas.microsoft.com/office/drawing/2014/main" id="{B7B138C4-4F1C-2CFA-91F6-F25B86093E62}"/>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308EDB8F-6CCD-48C8-BC4E-D0D92460267A}"/>
              </a:ext>
            </a:extLst>
          </p:cNvPr>
          <p:cNvSpPr>
            <a:spLocks noGrp="1"/>
          </p:cNvSpPr>
          <p:nvPr>
            <p:ph type="sldNum" sz="quarter" idx="12"/>
          </p:nvPr>
        </p:nvSpPr>
        <p:spPr/>
        <p:txBody>
          <a:bodyPr/>
          <a:lstStyle/>
          <a:p>
            <a:fld id="{119984BD-53E6-354B-8D95-BC285379A729}" type="slidenum">
              <a:rPr lang="en-AU" smtClean="0"/>
              <a:t>‹#›</a:t>
            </a:fld>
            <a:endParaRPr lang="en-AU"/>
          </a:p>
        </p:txBody>
      </p:sp>
    </p:spTree>
    <p:extLst>
      <p:ext uri="{BB962C8B-B14F-4D97-AF65-F5344CB8AC3E}">
        <p14:creationId xmlns:p14="http://schemas.microsoft.com/office/powerpoint/2010/main" val="46178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71B47-A67F-E7D6-C717-519D3107923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417A27FE-C1CE-56C2-F9CC-D1039E2382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08681B7F-A353-6D68-FD04-1A25973D0D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C442828-FBB3-C966-0674-BC0B3AF295AB}"/>
              </a:ext>
            </a:extLst>
          </p:cNvPr>
          <p:cNvSpPr>
            <a:spLocks noGrp="1"/>
          </p:cNvSpPr>
          <p:nvPr>
            <p:ph type="dt" sz="half" idx="10"/>
          </p:nvPr>
        </p:nvSpPr>
        <p:spPr/>
        <p:txBody>
          <a:bodyPr/>
          <a:lstStyle/>
          <a:p>
            <a:fld id="{7694B95D-8C20-344A-9539-B77E41347839}" type="datetimeFigureOut">
              <a:rPr lang="en-AU" smtClean="0"/>
              <a:t>6/3/2025</a:t>
            </a:fld>
            <a:endParaRPr lang="en-AU"/>
          </a:p>
        </p:txBody>
      </p:sp>
      <p:sp>
        <p:nvSpPr>
          <p:cNvPr id="6" name="Footer Placeholder 5">
            <a:extLst>
              <a:ext uri="{FF2B5EF4-FFF2-40B4-BE49-F238E27FC236}">
                <a16:creationId xmlns:a16="http://schemas.microsoft.com/office/drawing/2014/main" id="{557A9FC5-D278-2403-F583-A8BDB6B9271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493C404-9CCA-107D-441F-D7D22C3E95A9}"/>
              </a:ext>
            </a:extLst>
          </p:cNvPr>
          <p:cNvSpPr>
            <a:spLocks noGrp="1"/>
          </p:cNvSpPr>
          <p:nvPr>
            <p:ph type="sldNum" sz="quarter" idx="12"/>
          </p:nvPr>
        </p:nvSpPr>
        <p:spPr/>
        <p:txBody>
          <a:bodyPr/>
          <a:lstStyle/>
          <a:p>
            <a:fld id="{119984BD-53E6-354B-8D95-BC285379A729}" type="slidenum">
              <a:rPr lang="en-AU" smtClean="0"/>
              <a:t>‹#›</a:t>
            </a:fld>
            <a:endParaRPr lang="en-AU"/>
          </a:p>
        </p:txBody>
      </p:sp>
    </p:spTree>
    <p:extLst>
      <p:ext uri="{BB962C8B-B14F-4D97-AF65-F5344CB8AC3E}">
        <p14:creationId xmlns:p14="http://schemas.microsoft.com/office/powerpoint/2010/main" val="2069519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1FB0D-4062-C0D6-C816-E17A2A3D1AB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6FDB3ABF-15BD-2584-F81A-5C2C176921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2DDB3F66-1572-7142-3A72-41C59DE110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CF40CB3-7A0F-A488-AD1E-978667061E5F}"/>
              </a:ext>
            </a:extLst>
          </p:cNvPr>
          <p:cNvSpPr>
            <a:spLocks noGrp="1"/>
          </p:cNvSpPr>
          <p:nvPr>
            <p:ph type="dt" sz="half" idx="10"/>
          </p:nvPr>
        </p:nvSpPr>
        <p:spPr/>
        <p:txBody>
          <a:bodyPr/>
          <a:lstStyle/>
          <a:p>
            <a:fld id="{7694B95D-8C20-344A-9539-B77E41347839}" type="datetimeFigureOut">
              <a:rPr lang="en-AU" smtClean="0"/>
              <a:t>6/3/2025</a:t>
            </a:fld>
            <a:endParaRPr lang="en-AU"/>
          </a:p>
        </p:txBody>
      </p:sp>
      <p:sp>
        <p:nvSpPr>
          <p:cNvPr id="6" name="Footer Placeholder 5">
            <a:extLst>
              <a:ext uri="{FF2B5EF4-FFF2-40B4-BE49-F238E27FC236}">
                <a16:creationId xmlns:a16="http://schemas.microsoft.com/office/drawing/2014/main" id="{58CDAD33-5379-27D5-0AE4-0040B1C8B3F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2E8864D-6645-7350-3EDB-3A2B7D7F9CD9}"/>
              </a:ext>
            </a:extLst>
          </p:cNvPr>
          <p:cNvSpPr>
            <a:spLocks noGrp="1"/>
          </p:cNvSpPr>
          <p:nvPr>
            <p:ph type="sldNum" sz="quarter" idx="12"/>
          </p:nvPr>
        </p:nvSpPr>
        <p:spPr/>
        <p:txBody>
          <a:bodyPr/>
          <a:lstStyle/>
          <a:p>
            <a:fld id="{119984BD-53E6-354B-8D95-BC285379A729}" type="slidenum">
              <a:rPr lang="en-AU" smtClean="0"/>
              <a:t>‹#›</a:t>
            </a:fld>
            <a:endParaRPr lang="en-AU"/>
          </a:p>
        </p:txBody>
      </p:sp>
    </p:spTree>
    <p:extLst>
      <p:ext uri="{BB962C8B-B14F-4D97-AF65-F5344CB8AC3E}">
        <p14:creationId xmlns:p14="http://schemas.microsoft.com/office/powerpoint/2010/main" val="3476955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690138-9B3C-5A95-DB93-41F9D25C18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162E4E8E-6F44-ECBE-871D-44F8868B85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A7CD4A42-2CB2-0983-4683-5FAB35D030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694B95D-8C20-344A-9539-B77E41347839}" type="datetimeFigureOut">
              <a:rPr lang="en-AU" smtClean="0"/>
              <a:t>6/3/2025</a:t>
            </a:fld>
            <a:endParaRPr lang="en-AU"/>
          </a:p>
        </p:txBody>
      </p:sp>
      <p:sp>
        <p:nvSpPr>
          <p:cNvPr id="5" name="Footer Placeholder 4">
            <a:extLst>
              <a:ext uri="{FF2B5EF4-FFF2-40B4-BE49-F238E27FC236}">
                <a16:creationId xmlns:a16="http://schemas.microsoft.com/office/drawing/2014/main" id="{7F2E42BF-FF51-2B37-D8C2-2EF20DBCB1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64D0EA59-5D1A-C048-40FD-1608A9CDB0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19984BD-53E6-354B-8D95-BC285379A729}" type="slidenum">
              <a:rPr lang="en-AU" smtClean="0"/>
              <a:t>‹#›</a:t>
            </a:fld>
            <a:endParaRPr lang="en-AU"/>
          </a:p>
        </p:txBody>
      </p:sp>
    </p:spTree>
    <p:extLst>
      <p:ext uri="{BB962C8B-B14F-4D97-AF65-F5344CB8AC3E}">
        <p14:creationId xmlns:p14="http://schemas.microsoft.com/office/powerpoint/2010/main" val="924140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3.xml"/><Relationship Id="rId13" Type="http://schemas.openxmlformats.org/officeDocument/2006/relationships/slide" Target="slide8.xml"/><Relationship Id="rId3" Type="http://schemas.openxmlformats.org/officeDocument/2006/relationships/slide" Target="slide11.xml"/><Relationship Id="rId7" Type="http://schemas.openxmlformats.org/officeDocument/2006/relationships/image" Target="../media/image2.png"/><Relationship Id="rId12" Type="http://schemas.openxmlformats.org/officeDocument/2006/relationships/slide" Target="slide7.xml"/><Relationship Id="rId2" Type="http://schemas.openxmlformats.org/officeDocument/2006/relationships/slide" Target="slide10.xml"/><Relationship Id="rId1" Type="http://schemas.openxmlformats.org/officeDocument/2006/relationships/slideLayout" Target="../slideLayouts/slideLayout4.xml"/><Relationship Id="rId6" Type="http://schemas.openxmlformats.org/officeDocument/2006/relationships/slide" Target="slide15.xml"/><Relationship Id="rId11" Type="http://schemas.openxmlformats.org/officeDocument/2006/relationships/slide" Target="slide6.xml"/><Relationship Id="rId5" Type="http://schemas.openxmlformats.org/officeDocument/2006/relationships/slide" Target="slide13.xml"/><Relationship Id="rId10" Type="http://schemas.openxmlformats.org/officeDocument/2006/relationships/slide" Target="slide5.xml"/><Relationship Id="rId4" Type="http://schemas.openxmlformats.org/officeDocument/2006/relationships/slide" Target="slide12.xml"/><Relationship Id="rId9" Type="http://schemas.openxmlformats.org/officeDocument/2006/relationships/slide" Target="slide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D6B21-3962-8232-3269-F267D9323DCA}"/>
              </a:ext>
            </a:extLst>
          </p:cNvPr>
          <p:cNvSpPr>
            <a:spLocks noGrp="1"/>
          </p:cNvSpPr>
          <p:nvPr>
            <p:ph type="ctrTitle"/>
          </p:nvPr>
        </p:nvSpPr>
        <p:spPr>
          <a:xfrm>
            <a:off x="1524000" y="1190519"/>
            <a:ext cx="9144000" cy="1039479"/>
          </a:xfrm>
        </p:spPr>
        <p:txBody>
          <a:bodyPr>
            <a:normAutofit/>
          </a:bodyPr>
          <a:lstStyle/>
          <a:p>
            <a:r>
              <a:rPr lang="en-AU" dirty="0">
                <a:solidFill>
                  <a:schemeClr val="bg1"/>
                </a:solidFill>
              </a:rPr>
              <a:t>File Operations</a:t>
            </a:r>
          </a:p>
        </p:txBody>
      </p:sp>
      <p:sp>
        <p:nvSpPr>
          <p:cNvPr id="3" name="Subtitle 2">
            <a:extLst>
              <a:ext uri="{FF2B5EF4-FFF2-40B4-BE49-F238E27FC236}">
                <a16:creationId xmlns:a16="http://schemas.microsoft.com/office/drawing/2014/main" id="{AA3E86D6-5CC3-74AA-A1F5-C74FFC879AD0}"/>
              </a:ext>
            </a:extLst>
          </p:cNvPr>
          <p:cNvSpPr>
            <a:spLocks noGrp="1"/>
          </p:cNvSpPr>
          <p:nvPr>
            <p:ph type="subTitle" idx="1"/>
          </p:nvPr>
        </p:nvSpPr>
        <p:spPr>
          <a:xfrm>
            <a:off x="1524000" y="2181203"/>
            <a:ext cx="9144000" cy="1655762"/>
          </a:xfrm>
        </p:spPr>
        <p:txBody>
          <a:bodyPr/>
          <a:lstStyle/>
          <a:p>
            <a:r>
              <a:rPr lang="en-AU" sz="3200" b="1" dirty="0">
                <a:solidFill>
                  <a:srgbClr val="FFFF00"/>
                </a:solidFill>
              </a:rPr>
              <a:t>Introduction to Programming 2 - Python</a:t>
            </a:r>
          </a:p>
          <a:p>
            <a:r>
              <a:rPr lang="en-AU" sz="3200" b="1" dirty="0">
                <a:solidFill>
                  <a:srgbClr val="FFFF00"/>
                </a:solidFill>
              </a:rPr>
              <a:t>Grok Learning</a:t>
            </a:r>
            <a:endParaRPr lang="en-AU" sz="3200" b="1" dirty="0">
              <a:solidFill>
                <a:srgbClr val="0070C0"/>
              </a:solidFill>
            </a:endParaRPr>
          </a:p>
          <a:p>
            <a:endParaRPr lang="en-AU" dirty="0"/>
          </a:p>
        </p:txBody>
      </p:sp>
      <p:pic>
        <p:nvPicPr>
          <p:cNvPr id="8" name="Picture 7" descr="A screen shot of a computer&#10;&#10;Description automatically generated">
            <a:extLst>
              <a:ext uri="{FF2B5EF4-FFF2-40B4-BE49-F238E27FC236}">
                <a16:creationId xmlns:a16="http://schemas.microsoft.com/office/drawing/2014/main" id="{90C495F4-5FE5-FC6E-51DC-BB182FEF3276}"/>
              </a:ext>
            </a:extLst>
          </p:cNvPr>
          <p:cNvPicPr>
            <a:picLocks noChangeAspect="1"/>
          </p:cNvPicPr>
          <p:nvPr/>
        </p:nvPicPr>
        <p:blipFill>
          <a:blip r:embed="rId2"/>
          <a:stretch>
            <a:fillRect/>
          </a:stretch>
        </p:blipFill>
        <p:spPr>
          <a:xfrm>
            <a:off x="5132231" y="3429000"/>
            <a:ext cx="2359431" cy="3121401"/>
          </a:xfrm>
          <a:prstGeom prst="rect">
            <a:avLst/>
          </a:prstGeom>
        </p:spPr>
      </p:pic>
    </p:spTree>
    <p:extLst>
      <p:ext uri="{BB962C8B-B14F-4D97-AF65-F5344CB8AC3E}">
        <p14:creationId xmlns:p14="http://schemas.microsoft.com/office/powerpoint/2010/main" val="3643099215"/>
      </p:ext>
    </p:extLst>
  </p:cSld>
  <p:clrMapOvr>
    <a:masterClrMapping/>
  </p:clrMapOvr>
  <p:transition spd="slow" advClick="0" advTm="3000">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DCCED-B182-72A0-285B-9A488E0987B4}"/>
              </a:ext>
            </a:extLst>
          </p:cNvPr>
          <p:cNvSpPr>
            <a:spLocks noGrp="1"/>
          </p:cNvSpPr>
          <p:nvPr>
            <p:ph type="title"/>
          </p:nvPr>
        </p:nvSpPr>
        <p:spPr>
          <a:xfrm>
            <a:off x="838200" y="365125"/>
            <a:ext cx="10515600" cy="603063"/>
          </a:xfrm>
        </p:spPr>
        <p:txBody>
          <a:bodyPr>
            <a:normAutofit fontScale="90000"/>
          </a:bodyPr>
          <a:lstStyle/>
          <a:p>
            <a:r>
              <a:rPr lang="en-US" dirty="0"/>
              <a:t>Writing files</a:t>
            </a:r>
          </a:p>
        </p:txBody>
      </p:sp>
      <p:sp>
        <p:nvSpPr>
          <p:cNvPr id="6" name="Content Placeholder 5">
            <a:extLst>
              <a:ext uri="{FF2B5EF4-FFF2-40B4-BE49-F238E27FC236}">
                <a16:creationId xmlns:a16="http://schemas.microsoft.com/office/drawing/2014/main" id="{B36C2AA1-348E-08E0-3126-8B70313B9130}"/>
              </a:ext>
            </a:extLst>
          </p:cNvPr>
          <p:cNvSpPr>
            <a:spLocks noGrp="1"/>
          </p:cNvSpPr>
          <p:nvPr>
            <p:ph idx="1"/>
          </p:nvPr>
        </p:nvSpPr>
        <p:spPr>
          <a:xfrm>
            <a:off x="838200" y="968188"/>
            <a:ext cx="10515600" cy="5524687"/>
          </a:xfrm>
        </p:spPr>
        <p:txBody>
          <a:bodyPr>
            <a:normAutofit fontScale="62500" lnSpcReduction="20000"/>
          </a:bodyPr>
          <a:lstStyle/>
          <a:p>
            <a:pPr marL="0" indent="0">
              <a:buNone/>
            </a:pPr>
            <a:r>
              <a:rPr lang="en-AU" dirty="0"/>
              <a:t>You can write to files using very similar syntax to reading them. </a:t>
            </a:r>
          </a:p>
          <a:p>
            <a:pPr marL="0" indent="0">
              <a:buNone/>
            </a:pPr>
            <a:r>
              <a:rPr lang="en-AU" dirty="0"/>
              <a:t>First, we need to </a:t>
            </a:r>
            <a:r>
              <a:rPr lang="en-AU" i="1" dirty="0">
                <a:solidFill>
                  <a:srgbClr val="7030A0"/>
                </a:solidFill>
              </a:rPr>
              <a:t>open</a:t>
            </a:r>
            <a:r>
              <a:rPr lang="en-AU" dirty="0"/>
              <a:t> a file object, adding an additional argument to signify that this file will be written to (instead of read from). </a:t>
            </a:r>
          </a:p>
          <a:p>
            <a:pPr marL="457200" lvl="1" indent="0">
              <a:buNone/>
            </a:pPr>
            <a:r>
              <a:rPr lang="en-AU" i="1" dirty="0">
                <a:solidFill>
                  <a:srgbClr val="0070C0"/>
                </a:solidFill>
                <a:effectLst/>
              </a:rPr>
              <a:t>f = open('</a:t>
            </a:r>
            <a:r>
              <a:rPr lang="en-AU" i="1" dirty="0" err="1">
                <a:solidFill>
                  <a:srgbClr val="0070C0"/>
                </a:solidFill>
                <a:effectLst/>
              </a:rPr>
              <a:t>output.txt</a:t>
            </a:r>
            <a:r>
              <a:rPr lang="en-AU" i="1" dirty="0">
                <a:solidFill>
                  <a:srgbClr val="0070C0"/>
                </a:solidFill>
                <a:effectLst/>
              </a:rPr>
              <a:t>', 'w’)</a:t>
            </a:r>
          </a:p>
          <a:p>
            <a:pPr marL="457200" lvl="1" indent="0">
              <a:buNone/>
            </a:pPr>
            <a:r>
              <a:rPr lang="en-AU" i="1" dirty="0" err="1">
                <a:solidFill>
                  <a:srgbClr val="0070C0"/>
                </a:solidFill>
                <a:effectLst/>
              </a:rPr>
              <a:t>f.write</a:t>
            </a:r>
            <a:r>
              <a:rPr lang="en-AU" i="1" dirty="0">
                <a:solidFill>
                  <a:srgbClr val="0070C0"/>
                </a:solidFill>
                <a:effectLst/>
              </a:rPr>
              <a:t>("Hello, world!")</a:t>
            </a:r>
          </a:p>
          <a:p>
            <a:pPr marL="457200" lvl="1" indent="0">
              <a:buNone/>
            </a:pPr>
            <a:r>
              <a:rPr lang="en-AU" i="1" dirty="0" err="1">
                <a:solidFill>
                  <a:srgbClr val="0070C0"/>
                </a:solidFill>
                <a:effectLst/>
              </a:rPr>
              <a:t>f.write</a:t>
            </a:r>
            <a:r>
              <a:rPr lang="en-AU" i="1" dirty="0">
                <a:solidFill>
                  <a:srgbClr val="0070C0"/>
                </a:solidFill>
                <a:effectLst/>
              </a:rPr>
              <a:t>("Now we're working with files!")</a:t>
            </a:r>
          </a:p>
          <a:p>
            <a:pPr marL="457200" lvl="1" indent="0">
              <a:buNone/>
            </a:pPr>
            <a:r>
              <a:rPr lang="en-AU" i="1" dirty="0" err="1">
                <a:solidFill>
                  <a:srgbClr val="0070C0"/>
                </a:solidFill>
                <a:effectLst/>
              </a:rPr>
              <a:t>f.close</a:t>
            </a:r>
            <a:r>
              <a:rPr lang="en-AU" i="1" dirty="0">
                <a:solidFill>
                  <a:srgbClr val="0070C0"/>
                </a:solidFill>
                <a:effectLst/>
              </a:rPr>
              <a:t>()</a:t>
            </a:r>
          </a:p>
          <a:p>
            <a:pPr marL="0" indent="0">
              <a:buNone/>
            </a:pPr>
            <a:r>
              <a:rPr lang="en-AU" dirty="0"/>
              <a:t>Note that we use the letter </a:t>
            </a:r>
            <a:r>
              <a:rPr lang="en-AU" i="1" dirty="0">
                <a:solidFill>
                  <a:srgbClr val="FF0000"/>
                </a:solidFill>
              </a:rPr>
              <a:t>'w</a:t>
            </a:r>
            <a:r>
              <a:rPr lang="en-AU" dirty="0"/>
              <a:t>' as the second argument to </a:t>
            </a:r>
            <a:r>
              <a:rPr lang="en-AU" i="1" dirty="0"/>
              <a:t>open</a:t>
            </a:r>
            <a:r>
              <a:rPr lang="en-AU" dirty="0"/>
              <a:t> when opening the file (</a:t>
            </a:r>
            <a:r>
              <a:rPr lang="en-AU" i="1" dirty="0" err="1"/>
              <a:t>output.txt</a:t>
            </a:r>
            <a:r>
              <a:rPr lang="en-AU" dirty="0"/>
              <a:t>). The </a:t>
            </a:r>
            <a:r>
              <a:rPr lang="en-AU" i="1" dirty="0">
                <a:solidFill>
                  <a:srgbClr val="FF0000"/>
                </a:solidFill>
              </a:rPr>
              <a:t>'w'</a:t>
            </a:r>
            <a:r>
              <a:rPr lang="en-AU" dirty="0"/>
              <a:t> stands for </a:t>
            </a:r>
            <a:r>
              <a:rPr lang="en-AU" b="1" dirty="0"/>
              <a:t>w</a:t>
            </a:r>
            <a:r>
              <a:rPr lang="en-AU" dirty="0"/>
              <a:t>rite mode. When this second argument is not provided, it defaults to </a:t>
            </a:r>
            <a:r>
              <a:rPr lang="en-AU" i="1" dirty="0">
                <a:solidFill>
                  <a:srgbClr val="FF0000"/>
                </a:solidFill>
              </a:rPr>
              <a:t>'r'</a:t>
            </a:r>
            <a:r>
              <a:rPr lang="en-AU" dirty="0"/>
              <a:t> for </a:t>
            </a:r>
            <a:r>
              <a:rPr lang="en-AU" b="1" dirty="0"/>
              <a:t>r</a:t>
            </a:r>
            <a:r>
              <a:rPr lang="en-AU" dirty="0"/>
              <a:t>ead mode.</a:t>
            </a:r>
          </a:p>
          <a:p>
            <a:pPr marL="0" indent="0">
              <a:buNone/>
            </a:pPr>
            <a:r>
              <a:rPr lang="en-AU" dirty="0"/>
              <a:t>After running the above block of code, if we look at the contents of </a:t>
            </a:r>
            <a:r>
              <a:rPr lang="en-AU" i="1" dirty="0" err="1"/>
              <a:t>output.txt</a:t>
            </a:r>
            <a:r>
              <a:rPr lang="en-AU" dirty="0"/>
              <a:t>, we see:</a:t>
            </a:r>
          </a:p>
          <a:p>
            <a:pPr marL="457200" lvl="1" indent="0">
              <a:buNone/>
            </a:pPr>
            <a:r>
              <a:rPr lang="en-AU" i="1" dirty="0">
                <a:solidFill>
                  <a:srgbClr val="7030A0"/>
                </a:solidFill>
              </a:rPr>
              <a:t>Hello, </a:t>
            </a:r>
            <a:r>
              <a:rPr lang="en-AU" i="1" dirty="0" err="1">
                <a:solidFill>
                  <a:srgbClr val="7030A0"/>
                </a:solidFill>
              </a:rPr>
              <a:t>world!Now</a:t>
            </a:r>
            <a:r>
              <a:rPr lang="en-AU" i="1" dirty="0">
                <a:solidFill>
                  <a:srgbClr val="7030A0"/>
                </a:solidFill>
              </a:rPr>
              <a:t> we're working with files! </a:t>
            </a:r>
          </a:p>
          <a:p>
            <a:pPr marL="0" indent="0">
              <a:buNone/>
            </a:pPr>
            <a:r>
              <a:rPr lang="en-AU" dirty="0"/>
              <a:t>Note that the two lines of output were actually written on one line! This is because the </a:t>
            </a:r>
            <a:r>
              <a:rPr lang="en-AU" i="1" dirty="0">
                <a:solidFill>
                  <a:srgbClr val="FF0000"/>
                </a:solidFill>
              </a:rPr>
              <a:t>.write() </a:t>
            </a:r>
            <a:r>
              <a:rPr lang="en-AU" dirty="0"/>
              <a:t>method on a file object </a:t>
            </a:r>
            <a:r>
              <a:rPr lang="en-AU" i="1" dirty="0"/>
              <a:t>does not</a:t>
            </a:r>
            <a:r>
              <a:rPr lang="en-AU" dirty="0"/>
              <a:t> add any newline characters. To fix this, we'll need to write a newline character </a:t>
            </a:r>
            <a:r>
              <a:rPr lang="en-AU" i="1" dirty="0">
                <a:solidFill>
                  <a:srgbClr val="FF0000"/>
                </a:solidFill>
              </a:rPr>
              <a:t>'\n'</a:t>
            </a:r>
            <a:r>
              <a:rPr lang="en-AU" dirty="0"/>
              <a:t> to the file at the end of each line.</a:t>
            </a:r>
          </a:p>
          <a:p>
            <a:pPr marL="457200" lvl="1" indent="0">
              <a:buNone/>
            </a:pPr>
            <a:r>
              <a:rPr lang="en-AU" i="1" dirty="0">
                <a:solidFill>
                  <a:srgbClr val="0070C0"/>
                </a:solidFill>
                <a:effectLst/>
              </a:rPr>
              <a:t>f = open('</a:t>
            </a:r>
            <a:r>
              <a:rPr lang="en-AU" i="1" dirty="0" err="1">
                <a:solidFill>
                  <a:srgbClr val="0070C0"/>
                </a:solidFill>
                <a:effectLst/>
              </a:rPr>
              <a:t>output.txt</a:t>
            </a:r>
            <a:r>
              <a:rPr lang="en-AU" i="1" dirty="0">
                <a:solidFill>
                  <a:srgbClr val="0070C0"/>
                </a:solidFill>
                <a:effectLst/>
              </a:rPr>
              <a:t>', 'w’)</a:t>
            </a:r>
          </a:p>
          <a:p>
            <a:pPr marL="457200" lvl="1" indent="0">
              <a:buNone/>
            </a:pPr>
            <a:r>
              <a:rPr lang="en-AU" i="1" dirty="0" err="1">
                <a:solidFill>
                  <a:srgbClr val="0070C0"/>
                </a:solidFill>
                <a:effectLst/>
              </a:rPr>
              <a:t>f.write</a:t>
            </a:r>
            <a:r>
              <a:rPr lang="en-AU" i="1" dirty="0">
                <a:solidFill>
                  <a:srgbClr val="0070C0"/>
                </a:solidFill>
                <a:effectLst/>
              </a:rPr>
              <a:t>("Hello, world!\n")</a:t>
            </a:r>
          </a:p>
          <a:p>
            <a:pPr marL="457200" lvl="1" indent="0">
              <a:buNone/>
            </a:pPr>
            <a:r>
              <a:rPr lang="en-AU" i="1" dirty="0" err="1">
                <a:solidFill>
                  <a:srgbClr val="0070C0"/>
                </a:solidFill>
                <a:effectLst/>
              </a:rPr>
              <a:t>f.write</a:t>
            </a:r>
            <a:r>
              <a:rPr lang="en-AU" i="1" dirty="0">
                <a:solidFill>
                  <a:srgbClr val="0070C0"/>
                </a:solidFill>
                <a:effectLst/>
              </a:rPr>
              <a:t>("Now we're working with files!\n")</a:t>
            </a:r>
          </a:p>
          <a:p>
            <a:pPr marL="457200" lvl="1" indent="0">
              <a:buNone/>
            </a:pPr>
            <a:r>
              <a:rPr lang="en-AU" i="1" dirty="0" err="1">
                <a:solidFill>
                  <a:srgbClr val="0070C0"/>
                </a:solidFill>
                <a:effectLst/>
              </a:rPr>
              <a:t>f.close</a:t>
            </a:r>
            <a:r>
              <a:rPr lang="en-AU" i="1" dirty="0">
                <a:solidFill>
                  <a:srgbClr val="0070C0"/>
                </a:solidFill>
                <a:effectLst/>
              </a:rPr>
              <a:t>()</a:t>
            </a:r>
          </a:p>
          <a:p>
            <a:pPr marL="0" indent="0">
              <a:buNone/>
            </a:pPr>
            <a:r>
              <a:rPr lang="en-AU" dirty="0"/>
              <a:t>Now when we look at </a:t>
            </a:r>
            <a:r>
              <a:rPr lang="en-AU" i="1" dirty="0" err="1"/>
              <a:t>output.txt</a:t>
            </a:r>
            <a:r>
              <a:rPr lang="en-AU" dirty="0"/>
              <a:t>, we see: </a:t>
            </a:r>
          </a:p>
          <a:p>
            <a:pPr marL="457200" lvl="1" indent="0">
              <a:buNone/>
            </a:pPr>
            <a:r>
              <a:rPr lang="en-AU" i="1" dirty="0">
                <a:solidFill>
                  <a:srgbClr val="7030A0"/>
                </a:solidFill>
                <a:effectLst/>
              </a:rPr>
              <a:t>Hello, world!</a:t>
            </a:r>
          </a:p>
          <a:p>
            <a:pPr marL="457200" lvl="1" indent="0">
              <a:buNone/>
            </a:pPr>
            <a:r>
              <a:rPr lang="en-AU" i="1" dirty="0">
                <a:solidFill>
                  <a:srgbClr val="7030A0"/>
                </a:solidFill>
                <a:effectLst/>
              </a:rPr>
              <a:t>Now we're working with files!​</a:t>
            </a:r>
          </a:p>
        </p:txBody>
      </p:sp>
      <p:pic>
        <p:nvPicPr>
          <p:cNvPr id="3" name="Picture 2" descr="A yellow circle with a white symbol and black text&#10;&#10;Description automatically generated">
            <a:hlinkClick r:id="rId2" action="ppaction://hlinksldjump"/>
            <a:extLst>
              <a:ext uri="{FF2B5EF4-FFF2-40B4-BE49-F238E27FC236}">
                <a16:creationId xmlns:a16="http://schemas.microsoft.com/office/drawing/2014/main" id="{4303FA13-11AD-2461-EA51-7A6056E0FE8A}"/>
              </a:ext>
            </a:extLst>
          </p:cNvPr>
          <p:cNvPicPr>
            <a:picLocks noChangeAspect="1"/>
          </p:cNvPicPr>
          <p:nvPr/>
        </p:nvPicPr>
        <p:blipFill>
          <a:blip r:embed="rId3"/>
          <a:srcRect t="5133"/>
          <a:stretch/>
        </p:blipFill>
        <p:spPr>
          <a:xfrm>
            <a:off x="10918064" y="297045"/>
            <a:ext cx="654504" cy="634809"/>
          </a:xfrm>
          <a:prstGeom prst="rect">
            <a:avLst/>
          </a:prstGeom>
        </p:spPr>
      </p:pic>
      <p:sp>
        <p:nvSpPr>
          <p:cNvPr id="4" name="Rectangle 3">
            <a:extLst>
              <a:ext uri="{FF2B5EF4-FFF2-40B4-BE49-F238E27FC236}">
                <a16:creationId xmlns:a16="http://schemas.microsoft.com/office/drawing/2014/main" id="{1DBA4C7C-595E-2A7D-DEC3-460BA13A7BA5}"/>
              </a:ext>
            </a:extLst>
          </p:cNvPr>
          <p:cNvSpPr/>
          <p:nvPr/>
        </p:nvSpPr>
        <p:spPr>
          <a:xfrm>
            <a:off x="361244" y="1049868"/>
            <a:ext cx="191912" cy="5271910"/>
          </a:xfrm>
          <a:prstGeom prst="rect">
            <a:avLst/>
          </a:prstGeom>
          <a:solidFill>
            <a:srgbClr val="0E9E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6344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10C03-3161-C8D7-99C4-68D886076231}"/>
              </a:ext>
            </a:extLst>
          </p:cNvPr>
          <p:cNvSpPr>
            <a:spLocks noGrp="1"/>
          </p:cNvSpPr>
          <p:nvPr>
            <p:ph type="title"/>
          </p:nvPr>
        </p:nvSpPr>
        <p:spPr>
          <a:xfrm>
            <a:off x="838200" y="365125"/>
            <a:ext cx="10515600" cy="628297"/>
          </a:xfrm>
        </p:spPr>
        <p:txBody>
          <a:bodyPr>
            <a:normAutofit fontScale="90000"/>
          </a:bodyPr>
          <a:lstStyle/>
          <a:p>
            <a:r>
              <a:rPr lang="en-US" dirty="0"/>
              <a:t>Writing to files using </a:t>
            </a:r>
            <a:r>
              <a:rPr lang="en-US" i="1" dirty="0">
                <a:solidFill>
                  <a:srgbClr val="7030A0"/>
                </a:solidFill>
              </a:rPr>
              <a:t>print</a:t>
            </a:r>
          </a:p>
        </p:txBody>
      </p:sp>
      <p:sp>
        <p:nvSpPr>
          <p:cNvPr id="3" name="Content Placeholder 2">
            <a:extLst>
              <a:ext uri="{FF2B5EF4-FFF2-40B4-BE49-F238E27FC236}">
                <a16:creationId xmlns:a16="http://schemas.microsoft.com/office/drawing/2014/main" id="{63BEF301-4099-CF51-5830-6249CCCD9EA9}"/>
              </a:ext>
            </a:extLst>
          </p:cNvPr>
          <p:cNvSpPr>
            <a:spLocks noGrp="1"/>
          </p:cNvSpPr>
          <p:nvPr>
            <p:ph idx="1"/>
          </p:nvPr>
        </p:nvSpPr>
        <p:spPr>
          <a:xfrm>
            <a:off x="838200" y="993422"/>
            <a:ext cx="10515600" cy="5350934"/>
          </a:xfrm>
        </p:spPr>
        <p:txBody>
          <a:bodyPr>
            <a:normAutofit fontScale="70000" lnSpcReduction="20000"/>
          </a:bodyPr>
          <a:lstStyle/>
          <a:p>
            <a:pPr marL="0" indent="0">
              <a:buNone/>
            </a:pPr>
            <a:r>
              <a:rPr lang="en-AU" dirty="0"/>
              <a:t>Having to remember to manually add these newline characters each time you want to write a line of output is annoying. However, there is another way to write lines of text to an output file. Our familiar </a:t>
            </a:r>
            <a:r>
              <a:rPr lang="en-AU" i="1" dirty="0">
                <a:solidFill>
                  <a:srgbClr val="7030A0"/>
                </a:solidFill>
              </a:rPr>
              <a:t>print</a:t>
            </a:r>
            <a:r>
              <a:rPr lang="en-AU" dirty="0"/>
              <a:t> function can be used to send its contents to a file object instead of to your screen.</a:t>
            </a:r>
          </a:p>
          <a:p>
            <a:pPr marL="0" indent="0">
              <a:buNone/>
            </a:pPr>
            <a:r>
              <a:rPr lang="en-AU" dirty="0"/>
              <a:t>Modifying the last example on the previous slide to use the </a:t>
            </a:r>
            <a:r>
              <a:rPr lang="en-AU" i="1" dirty="0">
                <a:solidFill>
                  <a:srgbClr val="7030A0"/>
                </a:solidFill>
              </a:rPr>
              <a:t>print </a:t>
            </a:r>
            <a:r>
              <a:rPr lang="en-AU" dirty="0"/>
              <a:t>function, we get the following:</a:t>
            </a:r>
          </a:p>
          <a:p>
            <a:pPr marL="457200" lvl="1" indent="0">
              <a:buNone/>
            </a:pPr>
            <a:r>
              <a:rPr lang="en-AU" i="1" dirty="0">
                <a:solidFill>
                  <a:srgbClr val="0070C0"/>
                </a:solidFill>
                <a:effectLst/>
              </a:rPr>
              <a:t>f = open('</a:t>
            </a:r>
            <a:r>
              <a:rPr lang="en-AU" i="1" dirty="0" err="1">
                <a:solidFill>
                  <a:srgbClr val="0070C0"/>
                </a:solidFill>
                <a:effectLst/>
              </a:rPr>
              <a:t>output.txt</a:t>
            </a:r>
            <a:r>
              <a:rPr lang="en-AU" i="1" dirty="0">
                <a:solidFill>
                  <a:srgbClr val="0070C0"/>
                </a:solidFill>
                <a:effectLst/>
              </a:rPr>
              <a:t>', 'w’)</a:t>
            </a:r>
          </a:p>
          <a:p>
            <a:pPr marL="457200" lvl="1" indent="0">
              <a:buNone/>
            </a:pPr>
            <a:r>
              <a:rPr lang="en-AU" i="1" dirty="0">
                <a:solidFill>
                  <a:srgbClr val="0070C0"/>
                </a:solidFill>
                <a:effectLst/>
              </a:rPr>
              <a:t>print("Hello, world!", file=f)</a:t>
            </a:r>
          </a:p>
          <a:p>
            <a:pPr marL="457200" lvl="1" indent="0">
              <a:buNone/>
            </a:pPr>
            <a:r>
              <a:rPr lang="en-AU" i="1" dirty="0">
                <a:solidFill>
                  <a:srgbClr val="0070C0"/>
                </a:solidFill>
                <a:effectLst/>
              </a:rPr>
              <a:t>print("Now we're working with files!", file=f)</a:t>
            </a:r>
          </a:p>
          <a:p>
            <a:pPr marL="457200" lvl="1" indent="0">
              <a:buNone/>
            </a:pPr>
            <a:r>
              <a:rPr lang="en-AU" i="1" dirty="0" err="1">
                <a:solidFill>
                  <a:srgbClr val="0070C0"/>
                </a:solidFill>
                <a:effectLst/>
              </a:rPr>
              <a:t>f.close</a:t>
            </a:r>
            <a:r>
              <a:rPr lang="en-AU" i="1" dirty="0">
                <a:solidFill>
                  <a:srgbClr val="0070C0"/>
                </a:solidFill>
                <a:effectLst/>
              </a:rPr>
              <a:t>()</a:t>
            </a:r>
          </a:p>
          <a:p>
            <a:pPr marL="0" indent="0">
              <a:buNone/>
            </a:pPr>
            <a:r>
              <a:rPr lang="en-AU" dirty="0"/>
              <a:t>This </a:t>
            </a:r>
            <a:r>
              <a:rPr lang="en-AU" i="1" dirty="0">
                <a:solidFill>
                  <a:srgbClr val="FF0000"/>
                </a:solidFill>
              </a:rPr>
              <a:t>file</a:t>
            </a:r>
            <a:r>
              <a:rPr lang="en-AU" dirty="0"/>
              <a:t> keyword argument allows you to specify where the </a:t>
            </a:r>
            <a:r>
              <a:rPr lang="en-AU" i="1" dirty="0">
                <a:solidFill>
                  <a:srgbClr val="7030A0"/>
                </a:solidFill>
              </a:rPr>
              <a:t>print</a:t>
            </a:r>
            <a:r>
              <a:rPr lang="en-AU" dirty="0"/>
              <a:t> function sends its output to. This </a:t>
            </a:r>
            <a:r>
              <a:rPr lang="en-AU" i="1" dirty="0">
                <a:solidFill>
                  <a:srgbClr val="FF0000"/>
                </a:solidFill>
              </a:rPr>
              <a:t>file</a:t>
            </a:r>
            <a:r>
              <a:rPr lang="en-AU" dirty="0"/>
              <a:t> keyword argument works in conjunction with the other keyword arguments we've seen </a:t>
            </a:r>
            <a:r>
              <a:rPr lang="en-AU" i="1" dirty="0">
                <a:solidFill>
                  <a:srgbClr val="7030A0"/>
                </a:solidFill>
              </a:rPr>
              <a:t>print</a:t>
            </a:r>
            <a:r>
              <a:rPr lang="en-AU" dirty="0"/>
              <a:t> take, such as </a:t>
            </a:r>
            <a:r>
              <a:rPr lang="en-AU" i="1" dirty="0" err="1">
                <a:solidFill>
                  <a:srgbClr val="FF0000"/>
                </a:solidFill>
              </a:rPr>
              <a:t>sep</a:t>
            </a:r>
            <a:r>
              <a:rPr lang="en-AU" dirty="0"/>
              <a:t>:</a:t>
            </a:r>
          </a:p>
          <a:p>
            <a:pPr marL="457200" lvl="1" indent="0">
              <a:buNone/>
            </a:pPr>
            <a:r>
              <a:rPr lang="en-AU" i="1" dirty="0">
                <a:solidFill>
                  <a:srgbClr val="0070C0"/>
                </a:solidFill>
                <a:effectLst/>
              </a:rPr>
              <a:t>sounds = {'dog': 'a barker', 'cat': 'a </a:t>
            </a:r>
            <a:r>
              <a:rPr lang="en-AU" i="1" dirty="0" err="1">
                <a:solidFill>
                  <a:srgbClr val="0070C0"/>
                </a:solidFill>
                <a:effectLst/>
              </a:rPr>
              <a:t>meower</a:t>
            </a:r>
            <a:r>
              <a:rPr lang="en-AU" i="1" dirty="0">
                <a:solidFill>
                  <a:srgbClr val="0070C0"/>
                </a:solidFill>
                <a:effectLst/>
              </a:rPr>
              <a:t>', 'bird': 'a tweeter’}</a:t>
            </a:r>
          </a:p>
          <a:p>
            <a:pPr marL="457200" lvl="1" indent="0">
              <a:buNone/>
            </a:pPr>
            <a:r>
              <a:rPr lang="en-AU" i="1" dirty="0">
                <a:solidFill>
                  <a:srgbClr val="0070C0"/>
                </a:solidFill>
                <a:effectLst/>
              </a:rPr>
              <a:t>f = open('</a:t>
            </a:r>
            <a:r>
              <a:rPr lang="en-AU" i="1" dirty="0" err="1">
                <a:solidFill>
                  <a:srgbClr val="0070C0"/>
                </a:solidFill>
                <a:effectLst/>
              </a:rPr>
              <a:t>output.txt</a:t>
            </a:r>
            <a:r>
              <a:rPr lang="en-AU" i="1" dirty="0">
                <a:solidFill>
                  <a:srgbClr val="0070C0"/>
                </a:solidFill>
                <a:effectLst/>
              </a:rPr>
              <a:t>', 'w’)</a:t>
            </a:r>
          </a:p>
          <a:p>
            <a:pPr marL="457200" lvl="1" indent="0">
              <a:buNone/>
            </a:pPr>
            <a:r>
              <a:rPr lang="en-AU" i="1" dirty="0">
                <a:solidFill>
                  <a:srgbClr val="0070C0"/>
                </a:solidFill>
                <a:effectLst/>
              </a:rPr>
              <a:t>for animal in sorted(sounds): </a:t>
            </a:r>
          </a:p>
          <a:p>
            <a:pPr marL="457200" lvl="1" indent="0">
              <a:buNone/>
            </a:pPr>
            <a:r>
              <a:rPr lang="en-AU" i="1" dirty="0">
                <a:solidFill>
                  <a:srgbClr val="0070C0"/>
                </a:solidFill>
                <a:effectLst/>
              </a:rPr>
              <a:t>sound = sounds[animal]</a:t>
            </a:r>
          </a:p>
          <a:p>
            <a:pPr marL="457200" lvl="1" indent="0">
              <a:buNone/>
            </a:pPr>
            <a:r>
              <a:rPr lang="en-AU" i="1" dirty="0">
                <a:solidFill>
                  <a:srgbClr val="0070C0"/>
                </a:solidFill>
                <a:effectLst/>
              </a:rPr>
              <a:t> print('A', animal, 'is', sound, </a:t>
            </a:r>
            <a:r>
              <a:rPr lang="en-AU" i="1" dirty="0" err="1">
                <a:solidFill>
                  <a:srgbClr val="0070C0"/>
                </a:solidFill>
                <a:effectLst/>
              </a:rPr>
              <a:t>sep</a:t>
            </a:r>
            <a:r>
              <a:rPr lang="en-AU" i="1" dirty="0">
                <a:solidFill>
                  <a:srgbClr val="0070C0"/>
                </a:solidFill>
                <a:effectLst/>
              </a:rPr>
              <a:t>='--', file=f)</a:t>
            </a:r>
            <a:r>
              <a:rPr lang="en-AU" i="1" dirty="0" err="1">
                <a:solidFill>
                  <a:srgbClr val="0070C0"/>
                </a:solidFill>
                <a:effectLst/>
              </a:rPr>
              <a:t>f.close</a:t>
            </a:r>
            <a:r>
              <a:rPr lang="en-AU" i="1" dirty="0">
                <a:solidFill>
                  <a:srgbClr val="0070C0"/>
                </a:solidFill>
                <a:effectLst/>
              </a:rPr>
              <a:t>()</a:t>
            </a:r>
          </a:p>
          <a:p>
            <a:pPr marL="0" indent="0">
              <a:buNone/>
            </a:pPr>
            <a:r>
              <a:rPr lang="en-AU" dirty="0"/>
              <a:t>After this code has been run, the contents of </a:t>
            </a:r>
            <a:r>
              <a:rPr lang="en-AU" b="1" i="1" dirty="0" err="1"/>
              <a:t>output.txt</a:t>
            </a:r>
            <a:r>
              <a:rPr lang="en-AU" b="1" i="1" dirty="0"/>
              <a:t> </a:t>
            </a:r>
            <a:r>
              <a:rPr lang="en-AU" dirty="0"/>
              <a:t>will be:</a:t>
            </a:r>
          </a:p>
          <a:p>
            <a:pPr marL="457200" lvl="1" indent="0">
              <a:buNone/>
            </a:pPr>
            <a:r>
              <a:rPr lang="en-AU" i="1" dirty="0">
                <a:solidFill>
                  <a:srgbClr val="7030A0"/>
                </a:solidFill>
                <a:effectLst/>
              </a:rPr>
              <a:t>A--bird--is--a tweeter</a:t>
            </a:r>
          </a:p>
          <a:p>
            <a:pPr marL="457200" lvl="1" indent="0">
              <a:buNone/>
            </a:pPr>
            <a:r>
              <a:rPr lang="en-AU" i="1" dirty="0">
                <a:solidFill>
                  <a:srgbClr val="7030A0"/>
                </a:solidFill>
                <a:effectLst/>
              </a:rPr>
              <a:t>A--cat--is--a </a:t>
            </a:r>
            <a:r>
              <a:rPr lang="en-AU" i="1" dirty="0" err="1">
                <a:solidFill>
                  <a:srgbClr val="7030A0"/>
                </a:solidFill>
                <a:effectLst/>
              </a:rPr>
              <a:t>meower</a:t>
            </a:r>
            <a:endParaRPr lang="en-AU" i="1" dirty="0">
              <a:solidFill>
                <a:srgbClr val="7030A0"/>
              </a:solidFill>
            </a:endParaRPr>
          </a:p>
          <a:p>
            <a:pPr marL="457200" lvl="1" indent="0">
              <a:buNone/>
            </a:pPr>
            <a:r>
              <a:rPr lang="en-AU" i="1" dirty="0">
                <a:solidFill>
                  <a:srgbClr val="7030A0"/>
                </a:solidFill>
                <a:effectLst/>
              </a:rPr>
              <a:t>A--dog--is--a barker</a:t>
            </a:r>
          </a:p>
        </p:txBody>
      </p:sp>
      <p:pic>
        <p:nvPicPr>
          <p:cNvPr id="5" name="Picture 4" descr="A yellow circle with a white symbol and black text&#10;&#10;Description automatically generated">
            <a:hlinkClick r:id="rId2" action="ppaction://hlinksldjump"/>
            <a:extLst>
              <a:ext uri="{FF2B5EF4-FFF2-40B4-BE49-F238E27FC236}">
                <a16:creationId xmlns:a16="http://schemas.microsoft.com/office/drawing/2014/main" id="{5BD096BA-57EF-D5F0-3E9B-3603F844BD24}"/>
              </a:ext>
            </a:extLst>
          </p:cNvPr>
          <p:cNvPicPr>
            <a:picLocks noChangeAspect="1"/>
          </p:cNvPicPr>
          <p:nvPr/>
        </p:nvPicPr>
        <p:blipFill>
          <a:blip r:embed="rId3"/>
          <a:srcRect t="5133"/>
          <a:stretch/>
        </p:blipFill>
        <p:spPr>
          <a:xfrm>
            <a:off x="10918064" y="297045"/>
            <a:ext cx="654504" cy="634809"/>
          </a:xfrm>
          <a:prstGeom prst="rect">
            <a:avLst/>
          </a:prstGeom>
        </p:spPr>
      </p:pic>
      <p:sp>
        <p:nvSpPr>
          <p:cNvPr id="6" name="Rectangle 5">
            <a:extLst>
              <a:ext uri="{FF2B5EF4-FFF2-40B4-BE49-F238E27FC236}">
                <a16:creationId xmlns:a16="http://schemas.microsoft.com/office/drawing/2014/main" id="{D0986E87-989F-264D-B472-F3B236489F89}"/>
              </a:ext>
            </a:extLst>
          </p:cNvPr>
          <p:cNvSpPr/>
          <p:nvPr/>
        </p:nvSpPr>
        <p:spPr>
          <a:xfrm>
            <a:off x="361244" y="1049868"/>
            <a:ext cx="191912" cy="5271910"/>
          </a:xfrm>
          <a:prstGeom prst="rect">
            <a:avLst/>
          </a:prstGeom>
          <a:solidFill>
            <a:srgbClr val="0E9E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6933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7EB8C-7CC8-158F-8D31-AA0D633A4B55}"/>
              </a:ext>
            </a:extLst>
          </p:cNvPr>
          <p:cNvSpPr>
            <a:spLocks noGrp="1"/>
          </p:cNvSpPr>
          <p:nvPr>
            <p:ph type="title"/>
          </p:nvPr>
        </p:nvSpPr>
        <p:spPr>
          <a:xfrm>
            <a:off x="838200" y="365125"/>
            <a:ext cx="10515600" cy="650875"/>
          </a:xfrm>
        </p:spPr>
        <p:txBody>
          <a:bodyPr>
            <a:normAutofit fontScale="90000"/>
          </a:bodyPr>
          <a:lstStyle/>
          <a:p>
            <a:r>
              <a:rPr lang="en-US" dirty="0"/>
              <a:t>Closing files after opening them</a:t>
            </a:r>
          </a:p>
        </p:txBody>
      </p:sp>
      <p:sp>
        <p:nvSpPr>
          <p:cNvPr id="3" name="Content Placeholder 2">
            <a:extLst>
              <a:ext uri="{FF2B5EF4-FFF2-40B4-BE49-F238E27FC236}">
                <a16:creationId xmlns:a16="http://schemas.microsoft.com/office/drawing/2014/main" id="{058CD818-C63F-37F3-F32F-8CAC4AE39524}"/>
              </a:ext>
            </a:extLst>
          </p:cNvPr>
          <p:cNvSpPr>
            <a:spLocks noGrp="1"/>
          </p:cNvSpPr>
          <p:nvPr>
            <p:ph idx="1"/>
          </p:nvPr>
        </p:nvSpPr>
        <p:spPr>
          <a:xfrm>
            <a:off x="838200" y="1024113"/>
            <a:ext cx="10515600" cy="5647620"/>
          </a:xfrm>
        </p:spPr>
        <p:txBody>
          <a:bodyPr>
            <a:normAutofit fontScale="55000" lnSpcReduction="20000"/>
          </a:bodyPr>
          <a:lstStyle/>
          <a:p>
            <a:pPr>
              <a:lnSpc>
                <a:spcPct val="140000"/>
              </a:lnSpc>
              <a:spcBef>
                <a:spcPts val="0"/>
              </a:spcBef>
              <a:spcAft>
                <a:spcPts val="600"/>
              </a:spcAft>
            </a:pPr>
            <a:r>
              <a:rPr lang="en-AU" dirty="0"/>
              <a:t>You will have noticed on the previous slides that, after we have finished writing to the file objects, we call the </a:t>
            </a:r>
            <a:r>
              <a:rPr lang="en-AU" i="1" dirty="0">
                <a:solidFill>
                  <a:srgbClr val="FF0000"/>
                </a:solidFill>
              </a:rPr>
              <a:t>.close() </a:t>
            </a:r>
            <a:r>
              <a:rPr lang="en-AU" dirty="0"/>
              <a:t>method on the file. If you forget to call the </a:t>
            </a:r>
            <a:r>
              <a:rPr lang="en-AU" i="1" dirty="0">
                <a:solidFill>
                  <a:srgbClr val="FF0000"/>
                </a:solidFill>
              </a:rPr>
              <a:t>.close() </a:t>
            </a:r>
            <a:r>
              <a:rPr lang="en-AU" dirty="0"/>
              <a:t>method on a file you have been writing to, you </a:t>
            </a:r>
            <a:r>
              <a:rPr lang="en-AU" i="1" dirty="0"/>
              <a:t>are not</a:t>
            </a:r>
            <a:r>
              <a:rPr lang="en-AU" dirty="0"/>
              <a:t> guaranteed that what you have written to the file will actually be written to disk! This is because the operating system does some clever optimisation things and doesn't always write things to disk at the time that you tell it to. It sometimes chooses to delay writing them to disk until a more opportune time exists. As such, it is crucial that you remember to close your files after writing to them.</a:t>
            </a:r>
          </a:p>
          <a:p>
            <a:pPr>
              <a:lnSpc>
                <a:spcPct val="140000"/>
              </a:lnSpc>
              <a:spcBef>
                <a:spcPts val="0"/>
              </a:spcBef>
              <a:spcAft>
                <a:spcPts val="600"/>
              </a:spcAft>
            </a:pPr>
            <a:r>
              <a:rPr lang="en-AU" dirty="0"/>
              <a:t>Remembering to close your files is annoying, so there's a more convenient way to tell Python to do it for you when you're finished with writing! When we first looked at opening files, we saw the </a:t>
            </a:r>
            <a:r>
              <a:rPr lang="en-AU" i="1" dirty="0">
                <a:solidFill>
                  <a:srgbClr val="FF0000"/>
                </a:solidFill>
              </a:rPr>
              <a:t>with</a:t>
            </a:r>
            <a:r>
              <a:rPr lang="en-AU" dirty="0"/>
              <a:t> statement, which we can use to separate out the logic for opening files from the logic of processing files. If you use a </a:t>
            </a:r>
            <a:r>
              <a:rPr lang="en-AU" sz="2700" i="1" dirty="0">
                <a:solidFill>
                  <a:srgbClr val="FF0000"/>
                </a:solidFill>
              </a:rPr>
              <a:t>with</a:t>
            </a:r>
            <a:r>
              <a:rPr lang="en-AU" dirty="0"/>
              <a:t> block to open a file for writing, the </a:t>
            </a:r>
            <a:r>
              <a:rPr lang="en-AU" sz="2700" i="1" dirty="0">
                <a:solidFill>
                  <a:srgbClr val="FF0000"/>
                </a:solidFill>
              </a:rPr>
              <a:t>.close() </a:t>
            </a:r>
            <a:r>
              <a:rPr lang="en-AU" dirty="0"/>
              <a:t>method is </a:t>
            </a:r>
            <a:r>
              <a:rPr lang="en-AU" i="1" dirty="0"/>
              <a:t>automatically</a:t>
            </a:r>
            <a:r>
              <a:rPr lang="en-AU" dirty="0"/>
              <a:t> called by Python when the code exits the body of the </a:t>
            </a:r>
            <a:r>
              <a:rPr lang="en-AU" sz="2700" i="1" dirty="0">
                <a:solidFill>
                  <a:srgbClr val="FF0000"/>
                </a:solidFill>
              </a:rPr>
              <a:t>with </a:t>
            </a:r>
            <a:r>
              <a:rPr lang="en-AU" dirty="0"/>
              <a:t>block. Rewriting the previous example to use a </a:t>
            </a:r>
            <a:r>
              <a:rPr lang="en-AU" sz="2700" i="1" dirty="0">
                <a:solidFill>
                  <a:srgbClr val="FF0000"/>
                </a:solidFill>
              </a:rPr>
              <a:t>with</a:t>
            </a:r>
            <a:r>
              <a:rPr lang="en-AU" dirty="0"/>
              <a:t> block, we get the following:</a:t>
            </a:r>
          </a:p>
          <a:p>
            <a:pPr marL="457200" lvl="1" indent="0">
              <a:lnSpc>
                <a:spcPct val="140000"/>
              </a:lnSpc>
              <a:spcBef>
                <a:spcPts val="0"/>
              </a:spcBef>
              <a:spcAft>
                <a:spcPts val="600"/>
              </a:spcAft>
              <a:buNone/>
            </a:pPr>
            <a:r>
              <a:rPr lang="en-AU" i="1" dirty="0">
                <a:solidFill>
                  <a:srgbClr val="0070C0"/>
                </a:solidFill>
                <a:effectLst/>
              </a:rPr>
              <a:t>sounds = {'dog': 'a barker', 'cat': 'a </a:t>
            </a:r>
            <a:r>
              <a:rPr lang="en-AU" i="1" dirty="0" err="1">
                <a:solidFill>
                  <a:srgbClr val="0070C0"/>
                </a:solidFill>
                <a:effectLst/>
              </a:rPr>
              <a:t>meower</a:t>
            </a:r>
            <a:r>
              <a:rPr lang="en-AU" i="1" dirty="0">
                <a:solidFill>
                  <a:srgbClr val="0070C0"/>
                </a:solidFill>
                <a:effectLst/>
              </a:rPr>
              <a:t>', 'bird': 'a tweeter’}​</a:t>
            </a:r>
          </a:p>
          <a:p>
            <a:pPr marL="457200" lvl="1" indent="0">
              <a:lnSpc>
                <a:spcPct val="140000"/>
              </a:lnSpc>
              <a:spcBef>
                <a:spcPts val="0"/>
              </a:spcBef>
              <a:spcAft>
                <a:spcPts val="600"/>
              </a:spcAft>
              <a:buNone/>
            </a:pPr>
            <a:r>
              <a:rPr lang="en-AU" i="1" dirty="0">
                <a:solidFill>
                  <a:srgbClr val="0070C0"/>
                </a:solidFill>
                <a:effectLst/>
              </a:rPr>
              <a:t>with open('</a:t>
            </a:r>
            <a:r>
              <a:rPr lang="en-AU" i="1" dirty="0" err="1">
                <a:solidFill>
                  <a:srgbClr val="0070C0"/>
                </a:solidFill>
                <a:effectLst/>
              </a:rPr>
              <a:t>output.txt</a:t>
            </a:r>
            <a:r>
              <a:rPr lang="en-AU" i="1" dirty="0">
                <a:solidFill>
                  <a:srgbClr val="0070C0"/>
                </a:solidFill>
                <a:effectLst/>
              </a:rPr>
              <a:t>', 'w') as f: </a:t>
            </a:r>
          </a:p>
          <a:p>
            <a:pPr marL="457200" lvl="1" indent="0">
              <a:lnSpc>
                <a:spcPct val="140000"/>
              </a:lnSpc>
              <a:spcBef>
                <a:spcPts val="0"/>
              </a:spcBef>
              <a:spcAft>
                <a:spcPts val="600"/>
              </a:spcAft>
              <a:buNone/>
            </a:pPr>
            <a:r>
              <a:rPr lang="en-AU" i="1" dirty="0">
                <a:solidFill>
                  <a:srgbClr val="0070C0"/>
                </a:solidFill>
                <a:effectLst/>
              </a:rPr>
              <a:t>    for animal in sorted(sounds):</a:t>
            </a:r>
          </a:p>
          <a:p>
            <a:pPr marL="457200" lvl="1" indent="0">
              <a:lnSpc>
                <a:spcPct val="140000"/>
              </a:lnSpc>
              <a:spcBef>
                <a:spcPts val="0"/>
              </a:spcBef>
              <a:spcAft>
                <a:spcPts val="600"/>
              </a:spcAft>
              <a:buNone/>
            </a:pPr>
            <a:r>
              <a:rPr lang="en-AU" i="1" dirty="0">
                <a:solidFill>
                  <a:srgbClr val="0070C0"/>
                </a:solidFill>
                <a:effectLst/>
              </a:rPr>
              <a:t>         sound = sounds[animal] </a:t>
            </a:r>
          </a:p>
          <a:p>
            <a:pPr marL="457200" lvl="1" indent="0">
              <a:lnSpc>
                <a:spcPct val="140000"/>
              </a:lnSpc>
              <a:spcBef>
                <a:spcPts val="0"/>
              </a:spcBef>
              <a:spcAft>
                <a:spcPts val="600"/>
              </a:spcAft>
              <a:buNone/>
            </a:pPr>
            <a:r>
              <a:rPr lang="en-AU" i="1" dirty="0">
                <a:solidFill>
                  <a:srgbClr val="0070C0"/>
                </a:solidFill>
                <a:effectLst/>
              </a:rPr>
              <a:t>        print('A', animal, 'is', sound, </a:t>
            </a:r>
            <a:r>
              <a:rPr lang="en-AU" i="1" dirty="0" err="1">
                <a:solidFill>
                  <a:srgbClr val="0070C0"/>
                </a:solidFill>
                <a:effectLst/>
              </a:rPr>
              <a:t>sep</a:t>
            </a:r>
            <a:r>
              <a:rPr lang="en-AU" i="1" dirty="0">
                <a:solidFill>
                  <a:srgbClr val="0070C0"/>
                </a:solidFill>
                <a:effectLst/>
              </a:rPr>
              <a:t>='--', file=f)</a:t>
            </a:r>
          </a:p>
          <a:p>
            <a:pPr>
              <a:lnSpc>
                <a:spcPct val="140000"/>
              </a:lnSpc>
              <a:spcBef>
                <a:spcPts val="0"/>
              </a:spcBef>
              <a:spcAft>
                <a:spcPts val="600"/>
              </a:spcAft>
            </a:pPr>
            <a:r>
              <a:rPr lang="en-AU" dirty="0"/>
              <a:t>Note that we do not need the </a:t>
            </a:r>
            <a:r>
              <a:rPr lang="en-AU" i="1" dirty="0" err="1">
                <a:solidFill>
                  <a:srgbClr val="FF0000"/>
                </a:solidFill>
              </a:rPr>
              <a:t>f.close</a:t>
            </a:r>
            <a:r>
              <a:rPr lang="en-AU" i="1" dirty="0">
                <a:solidFill>
                  <a:srgbClr val="FF0000"/>
                </a:solidFill>
              </a:rPr>
              <a:t>() </a:t>
            </a:r>
            <a:r>
              <a:rPr lang="en-AU" dirty="0"/>
              <a:t>line at the end of the program.</a:t>
            </a:r>
          </a:p>
        </p:txBody>
      </p:sp>
      <p:pic>
        <p:nvPicPr>
          <p:cNvPr id="4" name="Picture 3" descr="A yellow circle with a white symbol and black text&#10;&#10;Description automatically generated">
            <a:hlinkClick r:id="rId2" action="ppaction://hlinksldjump"/>
            <a:extLst>
              <a:ext uri="{FF2B5EF4-FFF2-40B4-BE49-F238E27FC236}">
                <a16:creationId xmlns:a16="http://schemas.microsoft.com/office/drawing/2014/main" id="{A8E0E9E8-8C56-AB62-961F-C4F016B4B85E}"/>
              </a:ext>
            </a:extLst>
          </p:cNvPr>
          <p:cNvPicPr>
            <a:picLocks noChangeAspect="1"/>
          </p:cNvPicPr>
          <p:nvPr/>
        </p:nvPicPr>
        <p:blipFill>
          <a:blip r:embed="rId3"/>
          <a:srcRect t="5133"/>
          <a:stretch/>
        </p:blipFill>
        <p:spPr>
          <a:xfrm>
            <a:off x="10918064" y="297045"/>
            <a:ext cx="654504" cy="634809"/>
          </a:xfrm>
          <a:prstGeom prst="rect">
            <a:avLst/>
          </a:prstGeom>
        </p:spPr>
      </p:pic>
      <p:sp>
        <p:nvSpPr>
          <p:cNvPr id="6" name="Rectangle 5">
            <a:extLst>
              <a:ext uri="{FF2B5EF4-FFF2-40B4-BE49-F238E27FC236}">
                <a16:creationId xmlns:a16="http://schemas.microsoft.com/office/drawing/2014/main" id="{20EDC7CB-85F5-BE15-02FE-8D7359EFFB19}"/>
              </a:ext>
            </a:extLst>
          </p:cNvPr>
          <p:cNvSpPr/>
          <p:nvPr/>
        </p:nvSpPr>
        <p:spPr>
          <a:xfrm>
            <a:off x="361244" y="1049868"/>
            <a:ext cx="191912" cy="5271910"/>
          </a:xfrm>
          <a:prstGeom prst="rect">
            <a:avLst/>
          </a:prstGeom>
          <a:solidFill>
            <a:srgbClr val="0E9E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4183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7CA78-88B7-71B1-14B7-4757A5214A4B}"/>
              </a:ext>
            </a:extLst>
          </p:cNvPr>
          <p:cNvSpPr>
            <a:spLocks noGrp="1"/>
          </p:cNvSpPr>
          <p:nvPr>
            <p:ph type="title"/>
          </p:nvPr>
        </p:nvSpPr>
        <p:spPr>
          <a:xfrm>
            <a:off x="838200" y="365126"/>
            <a:ext cx="10515600" cy="820208"/>
          </a:xfrm>
          <a:solidFill>
            <a:srgbClr val="0E9ED5"/>
          </a:solidFill>
        </p:spPr>
        <p:txBody>
          <a:bodyPr/>
          <a:lstStyle/>
          <a:p>
            <a:r>
              <a:rPr lang="en-US" dirty="0">
                <a:solidFill>
                  <a:schemeClr val="bg1"/>
                </a:solidFill>
              </a:rPr>
              <a:t>** The dog wrote it!</a:t>
            </a:r>
          </a:p>
        </p:txBody>
      </p:sp>
      <p:sp>
        <p:nvSpPr>
          <p:cNvPr id="3" name="Content Placeholder 2">
            <a:extLst>
              <a:ext uri="{FF2B5EF4-FFF2-40B4-BE49-F238E27FC236}">
                <a16:creationId xmlns:a16="http://schemas.microsoft.com/office/drawing/2014/main" id="{ECFC9F2A-8429-73CF-51EB-6BA7E25C8F9F}"/>
              </a:ext>
            </a:extLst>
          </p:cNvPr>
          <p:cNvSpPr>
            <a:spLocks noGrp="1"/>
          </p:cNvSpPr>
          <p:nvPr>
            <p:ph idx="1"/>
          </p:nvPr>
        </p:nvSpPr>
        <p:spPr>
          <a:xfrm>
            <a:off x="838200" y="1532113"/>
            <a:ext cx="10515600" cy="4960761"/>
          </a:xfrm>
        </p:spPr>
        <p:txBody>
          <a:bodyPr>
            <a:normAutofit fontScale="85000" lnSpcReduction="20000"/>
          </a:bodyPr>
          <a:lstStyle/>
          <a:p>
            <a:r>
              <a:rPr lang="en-AU" dirty="0"/>
              <a:t>You were working hard writing a letter to your </a:t>
            </a:r>
            <a:r>
              <a:rPr lang="en-AU" dirty="0" err="1"/>
              <a:t>penpal</a:t>
            </a:r>
            <a:r>
              <a:rPr lang="en-AU" dirty="0"/>
              <a:t>, only to realise that your dog has been "helping" and contributing to the letter too! You notice that every few lines starts with WOOF! and includes things you simply didn't write!</a:t>
            </a:r>
          </a:p>
          <a:p>
            <a:r>
              <a:rPr lang="en-AU" dirty="0"/>
              <a:t>Write a program to read in lines from the file </a:t>
            </a:r>
            <a:r>
              <a:rPr lang="en-AU" dirty="0" err="1"/>
              <a:t>letter.txt</a:t>
            </a:r>
            <a:r>
              <a:rPr lang="en-AU" dirty="0"/>
              <a:t> and write out a new file, </a:t>
            </a:r>
            <a:r>
              <a:rPr lang="en-AU" b="1" i="1" dirty="0" err="1"/>
              <a:t>fixed.txt</a:t>
            </a:r>
            <a:r>
              <a:rPr lang="en-AU" dirty="0"/>
              <a:t>, which contains the only lines that do not start with WOOF!.</a:t>
            </a:r>
          </a:p>
          <a:p>
            <a:r>
              <a:rPr lang="en-AU" dirty="0"/>
              <a:t>For instance, given the following </a:t>
            </a:r>
            <a:r>
              <a:rPr lang="en-AU" dirty="0" err="1"/>
              <a:t>letter.txt</a:t>
            </a:r>
            <a:r>
              <a:rPr lang="en-AU" dirty="0"/>
              <a:t>:</a:t>
            </a:r>
          </a:p>
          <a:p>
            <a:pPr marL="457200" lvl="1" indent="0">
              <a:buNone/>
            </a:pPr>
            <a:r>
              <a:rPr lang="en-US" i="1" dirty="0">
                <a:solidFill>
                  <a:srgbClr val="0070C0"/>
                </a:solidFill>
              </a:rPr>
              <a:t>My vegetable garden is growing really well!</a:t>
            </a:r>
          </a:p>
          <a:p>
            <a:pPr marL="457200" lvl="1" indent="0">
              <a:buNone/>
            </a:pPr>
            <a:r>
              <a:rPr lang="en-US" i="1" dirty="0">
                <a:solidFill>
                  <a:srgbClr val="0070C0"/>
                </a:solidFill>
              </a:rPr>
              <a:t>WOOF! Let's play catch!</a:t>
            </a:r>
          </a:p>
          <a:p>
            <a:pPr marL="457200" lvl="1" indent="0">
              <a:buNone/>
            </a:pPr>
            <a:r>
              <a:rPr lang="en-US" i="1" dirty="0">
                <a:solidFill>
                  <a:srgbClr val="0070C0"/>
                </a:solidFill>
              </a:rPr>
              <a:t>The tomatoes and cucumbers are nearly ready to eat.</a:t>
            </a:r>
          </a:p>
          <a:p>
            <a:pPr marL="457200" lvl="1" indent="0">
              <a:buNone/>
            </a:pPr>
            <a:r>
              <a:rPr lang="en-US" i="1" dirty="0">
                <a:solidFill>
                  <a:srgbClr val="0070C0"/>
                </a:solidFill>
              </a:rPr>
              <a:t>How is your garden going?</a:t>
            </a:r>
          </a:p>
          <a:p>
            <a:pPr marL="457200" lvl="1" indent="0">
              <a:buNone/>
            </a:pPr>
            <a:r>
              <a:rPr lang="en-US" i="1" dirty="0">
                <a:solidFill>
                  <a:srgbClr val="0070C0"/>
                </a:solidFill>
              </a:rPr>
              <a:t>WOOF! I better chase that possum!</a:t>
            </a:r>
          </a:p>
          <a:p>
            <a:pPr marL="0" indent="0">
              <a:buNone/>
            </a:pPr>
            <a:r>
              <a:rPr lang="en-AU" dirty="0"/>
              <a:t>your program should create the file </a:t>
            </a:r>
            <a:r>
              <a:rPr lang="en-AU" b="1" i="1" dirty="0" err="1"/>
              <a:t>fixed.txt</a:t>
            </a:r>
            <a:r>
              <a:rPr lang="en-AU" b="1" i="1" dirty="0"/>
              <a:t> </a:t>
            </a:r>
            <a:r>
              <a:rPr lang="en-AU" dirty="0"/>
              <a:t>that contains:</a:t>
            </a:r>
          </a:p>
          <a:p>
            <a:pPr marL="457200" lvl="1" indent="0">
              <a:buNone/>
            </a:pPr>
            <a:r>
              <a:rPr lang="en-US" i="1" dirty="0">
                <a:solidFill>
                  <a:srgbClr val="0070C0"/>
                </a:solidFill>
              </a:rPr>
              <a:t>My vegetable garden is growing really well!</a:t>
            </a:r>
          </a:p>
          <a:p>
            <a:pPr marL="457200" lvl="1" indent="0">
              <a:buNone/>
            </a:pPr>
            <a:r>
              <a:rPr lang="en-US" i="1" dirty="0">
                <a:solidFill>
                  <a:srgbClr val="0070C0"/>
                </a:solidFill>
              </a:rPr>
              <a:t>The tomatoes and cucumbers are nearly ready to eat.</a:t>
            </a:r>
          </a:p>
          <a:p>
            <a:pPr marL="457200" lvl="1" indent="0">
              <a:buNone/>
            </a:pPr>
            <a:r>
              <a:rPr lang="en-US" i="1" dirty="0">
                <a:solidFill>
                  <a:srgbClr val="0070C0"/>
                </a:solidFill>
              </a:rPr>
              <a:t>How is your garden going?</a:t>
            </a:r>
          </a:p>
        </p:txBody>
      </p:sp>
      <p:pic>
        <p:nvPicPr>
          <p:cNvPr id="4" name="Picture 3" descr="A yellow circle with a white symbol and black text&#10;&#10;Description automatically generated">
            <a:hlinkClick r:id="rId2" action="ppaction://hlinksldjump"/>
            <a:extLst>
              <a:ext uri="{FF2B5EF4-FFF2-40B4-BE49-F238E27FC236}">
                <a16:creationId xmlns:a16="http://schemas.microsoft.com/office/drawing/2014/main" id="{14BB984B-23A6-FB83-7E3F-02FE20BFFD45}"/>
              </a:ext>
            </a:extLst>
          </p:cNvPr>
          <p:cNvPicPr>
            <a:picLocks noChangeAspect="1"/>
          </p:cNvPicPr>
          <p:nvPr/>
        </p:nvPicPr>
        <p:blipFill>
          <a:blip r:embed="rId3"/>
          <a:srcRect t="5133"/>
          <a:stretch/>
        </p:blipFill>
        <p:spPr>
          <a:xfrm>
            <a:off x="10508145" y="365126"/>
            <a:ext cx="845655" cy="820208"/>
          </a:xfrm>
          <a:prstGeom prst="rect">
            <a:avLst/>
          </a:prstGeom>
        </p:spPr>
      </p:pic>
      <p:sp>
        <p:nvSpPr>
          <p:cNvPr id="5" name="Action Button: Help 4">
            <a:hlinkClick r:id="" action="ppaction://hlinkshowjump?jump=nextslide" highlightClick="1"/>
            <a:extLst>
              <a:ext uri="{FF2B5EF4-FFF2-40B4-BE49-F238E27FC236}">
                <a16:creationId xmlns:a16="http://schemas.microsoft.com/office/drawing/2014/main" id="{B96AD7D5-D26B-4B1D-3165-339697B754FD}"/>
              </a:ext>
            </a:extLst>
          </p:cNvPr>
          <p:cNvSpPr/>
          <p:nvPr/>
        </p:nvSpPr>
        <p:spPr>
          <a:xfrm>
            <a:off x="5673213" y="6007510"/>
            <a:ext cx="629264" cy="560438"/>
          </a:xfrm>
          <a:prstGeom prst="actionButtonHelp">
            <a:avLst/>
          </a:prstGeom>
          <a:solidFill>
            <a:schemeClr val="bg1">
              <a:lumMod val="65000"/>
            </a:schemeClr>
          </a:solidFill>
          <a:ln>
            <a:solidFill>
              <a:srgbClr val="E9713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2383841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202D4-733F-4F92-D153-306ACB52671A}"/>
              </a:ext>
            </a:extLst>
          </p:cNvPr>
          <p:cNvSpPr>
            <a:spLocks noGrp="1"/>
          </p:cNvSpPr>
          <p:nvPr>
            <p:ph type="title"/>
          </p:nvPr>
        </p:nvSpPr>
        <p:spPr>
          <a:solidFill>
            <a:srgbClr val="0E9ED5"/>
          </a:solidFill>
        </p:spPr>
        <p:txBody>
          <a:bodyPr/>
          <a:lstStyle/>
          <a:p>
            <a:r>
              <a:rPr lang="en-US" dirty="0">
                <a:solidFill>
                  <a:schemeClr val="bg1"/>
                </a:solidFill>
              </a:rPr>
              <a:t>** The dog wrote it!</a:t>
            </a:r>
            <a:br>
              <a:rPr lang="en-US" dirty="0">
                <a:solidFill>
                  <a:schemeClr val="bg1"/>
                </a:solidFill>
              </a:rPr>
            </a:br>
            <a:r>
              <a:rPr lang="en-US" sz="4000" i="1" dirty="0">
                <a:solidFill>
                  <a:schemeClr val="bg1"/>
                </a:solidFill>
              </a:rPr>
              <a:t>Solution</a:t>
            </a:r>
            <a:endParaRPr lang="en-US" i="1" dirty="0">
              <a:solidFill>
                <a:schemeClr val="bg1"/>
              </a:solidFill>
            </a:endParaRPr>
          </a:p>
        </p:txBody>
      </p:sp>
      <p:sp>
        <p:nvSpPr>
          <p:cNvPr id="3" name="Content Placeholder 2">
            <a:extLst>
              <a:ext uri="{FF2B5EF4-FFF2-40B4-BE49-F238E27FC236}">
                <a16:creationId xmlns:a16="http://schemas.microsoft.com/office/drawing/2014/main" id="{678068BA-0278-7015-9318-F8E8E176A47C}"/>
              </a:ext>
            </a:extLst>
          </p:cNvPr>
          <p:cNvSpPr>
            <a:spLocks noGrp="1"/>
          </p:cNvSpPr>
          <p:nvPr>
            <p:ph idx="1"/>
          </p:nvPr>
        </p:nvSpPr>
        <p:spPr>
          <a:xfrm>
            <a:off x="838200" y="1687513"/>
            <a:ext cx="10515600" cy="4351338"/>
          </a:xfrm>
        </p:spPr>
        <p:txBody>
          <a:bodyPr/>
          <a:lstStyle/>
          <a:p>
            <a:r>
              <a:rPr lang="en-US" dirty="0"/>
              <a:t>Sample Solution #1</a:t>
            </a:r>
          </a:p>
          <a:p>
            <a:endParaRPr lang="en-US" dirty="0"/>
          </a:p>
          <a:p>
            <a:endParaRPr lang="en-US" dirty="0"/>
          </a:p>
          <a:p>
            <a:pPr marL="0" indent="0">
              <a:buNone/>
            </a:pPr>
            <a:endParaRPr lang="en-US" dirty="0"/>
          </a:p>
          <a:p>
            <a:r>
              <a:rPr lang="en-US" dirty="0"/>
              <a:t>Sample Solution #2</a:t>
            </a:r>
          </a:p>
          <a:p>
            <a:endParaRPr lang="en-US" dirty="0"/>
          </a:p>
        </p:txBody>
      </p:sp>
      <p:pic>
        <p:nvPicPr>
          <p:cNvPr id="5" name="Picture 4" descr="A screen shot of a computer program&#10;&#10;AI-generated content may be incorrect.">
            <a:extLst>
              <a:ext uri="{FF2B5EF4-FFF2-40B4-BE49-F238E27FC236}">
                <a16:creationId xmlns:a16="http://schemas.microsoft.com/office/drawing/2014/main" id="{A018E00E-BA0D-F3E5-23C2-50426B2D6EED}"/>
              </a:ext>
            </a:extLst>
          </p:cNvPr>
          <p:cNvPicPr>
            <a:picLocks noChangeAspect="1"/>
          </p:cNvPicPr>
          <p:nvPr/>
        </p:nvPicPr>
        <p:blipFill>
          <a:blip r:embed="rId2"/>
          <a:stretch>
            <a:fillRect/>
          </a:stretch>
        </p:blipFill>
        <p:spPr>
          <a:xfrm>
            <a:off x="4895270" y="1777357"/>
            <a:ext cx="5422900" cy="2146300"/>
          </a:xfrm>
          <a:prstGeom prst="rect">
            <a:avLst/>
          </a:prstGeom>
          <a:ln>
            <a:solidFill>
              <a:srgbClr val="0E9ED5"/>
            </a:solidFill>
          </a:ln>
          <a:effectLst>
            <a:outerShdw blurRad="50800" dist="38100" dir="2700000" algn="tl" rotWithShape="0">
              <a:prstClr val="black">
                <a:alpha val="40000"/>
              </a:prstClr>
            </a:outerShdw>
          </a:effectLst>
        </p:spPr>
      </p:pic>
      <p:pic>
        <p:nvPicPr>
          <p:cNvPr id="7" name="Picture 6" descr="A screen shot of a computer code&#10;&#10;AI-generated content may be incorrect.">
            <a:extLst>
              <a:ext uri="{FF2B5EF4-FFF2-40B4-BE49-F238E27FC236}">
                <a16:creationId xmlns:a16="http://schemas.microsoft.com/office/drawing/2014/main" id="{C14AC1C3-6848-13D8-21EE-FEC815574318}"/>
              </a:ext>
            </a:extLst>
          </p:cNvPr>
          <p:cNvPicPr>
            <a:picLocks noChangeAspect="1"/>
          </p:cNvPicPr>
          <p:nvPr/>
        </p:nvPicPr>
        <p:blipFill>
          <a:blip r:embed="rId3"/>
          <a:stretch>
            <a:fillRect/>
          </a:stretch>
        </p:blipFill>
        <p:spPr>
          <a:xfrm>
            <a:off x="3720520" y="4216124"/>
            <a:ext cx="7772400" cy="2115194"/>
          </a:xfrm>
          <a:prstGeom prst="rect">
            <a:avLst/>
          </a:prstGeom>
          <a:ln>
            <a:solidFill>
              <a:srgbClr val="0E9ED5"/>
            </a:solidFill>
          </a:ln>
          <a:effectLst>
            <a:outerShdw blurRad="50800" dist="38100" dir="2700000" algn="tl" rotWithShape="0">
              <a:prstClr val="black">
                <a:alpha val="40000"/>
              </a:prstClr>
            </a:outerShdw>
          </a:effectLst>
        </p:spPr>
      </p:pic>
      <p:pic>
        <p:nvPicPr>
          <p:cNvPr id="4" name="Picture 3" descr="A yellow circle with a white symbol and black text&#10;&#10;Description automatically generated">
            <a:hlinkClick r:id="rId4" action="ppaction://hlinksldjump"/>
            <a:extLst>
              <a:ext uri="{FF2B5EF4-FFF2-40B4-BE49-F238E27FC236}">
                <a16:creationId xmlns:a16="http://schemas.microsoft.com/office/drawing/2014/main" id="{58A80A76-FB89-AFCC-4B26-6B1331C52F17}"/>
              </a:ext>
            </a:extLst>
          </p:cNvPr>
          <p:cNvPicPr>
            <a:picLocks noChangeAspect="1"/>
          </p:cNvPicPr>
          <p:nvPr/>
        </p:nvPicPr>
        <p:blipFill>
          <a:blip r:embed="rId5"/>
          <a:srcRect t="5133"/>
          <a:stretch/>
        </p:blipFill>
        <p:spPr>
          <a:xfrm>
            <a:off x="10699296" y="365125"/>
            <a:ext cx="654504" cy="634809"/>
          </a:xfrm>
          <a:prstGeom prst="rect">
            <a:avLst/>
          </a:prstGeom>
        </p:spPr>
      </p:pic>
      <p:sp>
        <p:nvSpPr>
          <p:cNvPr id="6" name="Action Button: Return 5">
            <a:hlinkClick r:id="" action="ppaction://hlinkshowjump?jump=lastslideviewed" highlightClick="1"/>
            <a:extLst>
              <a:ext uri="{FF2B5EF4-FFF2-40B4-BE49-F238E27FC236}">
                <a16:creationId xmlns:a16="http://schemas.microsoft.com/office/drawing/2014/main" id="{1DFD3700-6284-FAC5-DB7E-0E4B20AC6824}"/>
              </a:ext>
            </a:extLst>
          </p:cNvPr>
          <p:cNvSpPr/>
          <p:nvPr/>
        </p:nvSpPr>
        <p:spPr>
          <a:xfrm>
            <a:off x="10699296" y="1033638"/>
            <a:ext cx="654504" cy="634809"/>
          </a:xfrm>
          <a:prstGeom prst="actionButtonReturn">
            <a:avLst/>
          </a:prstGeom>
          <a:solidFill>
            <a:schemeClr val="bg1">
              <a:lumMod val="65000"/>
            </a:schemeClr>
          </a:solidFill>
          <a:ln>
            <a:solidFill>
              <a:srgbClr val="E9713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3941200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DF574E-E8B5-7C7D-6FE7-59C93767798B}"/>
              </a:ext>
            </a:extLst>
          </p:cNvPr>
          <p:cNvSpPr>
            <a:spLocks noGrp="1"/>
          </p:cNvSpPr>
          <p:nvPr>
            <p:ph type="ctrTitle"/>
          </p:nvPr>
        </p:nvSpPr>
        <p:spPr>
          <a:xfrm>
            <a:off x="1524000" y="1584642"/>
            <a:ext cx="9144000" cy="972503"/>
          </a:xfrm>
        </p:spPr>
        <p:txBody>
          <a:bodyPr/>
          <a:lstStyle/>
          <a:p>
            <a:r>
              <a:rPr lang="en-AU" dirty="0">
                <a:solidFill>
                  <a:schemeClr val="bg1"/>
                </a:solidFill>
              </a:rPr>
              <a:t>End File Operations</a:t>
            </a:r>
          </a:p>
        </p:txBody>
      </p:sp>
      <p:pic>
        <p:nvPicPr>
          <p:cNvPr id="6" name="Picture 5">
            <a:hlinkClick r:id="" action="ppaction://hlinkshowjump?jump=endshow"/>
            <a:extLst>
              <a:ext uri="{FF2B5EF4-FFF2-40B4-BE49-F238E27FC236}">
                <a16:creationId xmlns:a16="http://schemas.microsoft.com/office/drawing/2014/main" id="{24328ADE-527C-E46D-DD12-B20868C693BC}"/>
              </a:ext>
            </a:extLst>
          </p:cNvPr>
          <p:cNvPicPr>
            <a:picLocks noChangeAspect="1"/>
          </p:cNvPicPr>
          <p:nvPr/>
        </p:nvPicPr>
        <p:blipFill>
          <a:blip r:embed="rId2"/>
          <a:stretch>
            <a:fillRect/>
          </a:stretch>
        </p:blipFill>
        <p:spPr>
          <a:xfrm>
            <a:off x="5175250" y="3429000"/>
            <a:ext cx="1841500" cy="1879600"/>
          </a:xfrm>
          <a:prstGeom prst="rect">
            <a:avLst/>
          </a:prstGeom>
        </p:spPr>
      </p:pic>
    </p:spTree>
    <p:extLst>
      <p:ext uri="{BB962C8B-B14F-4D97-AF65-F5344CB8AC3E}">
        <p14:creationId xmlns:p14="http://schemas.microsoft.com/office/powerpoint/2010/main" val="3523128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170A6-4DD7-6571-3608-2EA889A78878}"/>
              </a:ext>
            </a:extLst>
          </p:cNvPr>
          <p:cNvSpPr>
            <a:spLocks noGrp="1"/>
          </p:cNvSpPr>
          <p:nvPr>
            <p:ph type="title"/>
          </p:nvPr>
        </p:nvSpPr>
        <p:spPr/>
        <p:txBody>
          <a:bodyPr/>
          <a:lstStyle/>
          <a:p>
            <a:r>
              <a:rPr lang="en-US" dirty="0"/>
              <a:t>File Operations</a:t>
            </a:r>
          </a:p>
        </p:txBody>
      </p:sp>
      <p:sp>
        <p:nvSpPr>
          <p:cNvPr id="5" name="Content Placeholder 4">
            <a:extLst>
              <a:ext uri="{FF2B5EF4-FFF2-40B4-BE49-F238E27FC236}">
                <a16:creationId xmlns:a16="http://schemas.microsoft.com/office/drawing/2014/main" id="{B030315C-BB8D-4E73-1C25-AC72EA99EA8F}"/>
              </a:ext>
            </a:extLst>
          </p:cNvPr>
          <p:cNvSpPr>
            <a:spLocks noGrp="1"/>
          </p:cNvSpPr>
          <p:nvPr>
            <p:ph sz="half" idx="2"/>
          </p:nvPr>
        </p:nvSpPr>
        <p:spPr/>
        <p:txBody>
          <a:bodyPr/>
          <a:lstStyle/>
          <a:p>
            <a:pPr marL="0" indent="0">
              <a:buNone/>
            </a:pPr>
            <a:r>
              <a:rPr lang="en-US" sz="2400" b="1" dirty="0"/>
              <a:t>Writing files</a:t>
            </a:r>
          </a:p>
          <a:p>
            <a:r>
              <a:rPr lang="en-US" sz="2400" dirty="0">
                <a:hlinkClick r:id="rId2" action="ppaction://hlinksldjump"/>
              </a:rPr>
              <a:t>Writing files</a:t>
            </a:r>
            <a:endParaRPr lang="en-US" sz="2400" dirty="0"/>
          </a:p>
          <a:p>
            <a:r>
              <a:rPr lang="en-US" sz="2400" dirty="0">
                <a:hlinkClick r:id="rId3" action="ppaction://hlinksldjump"/>
              </a:rPr>
              <a:t>Writing to files using </a:t>
            </a:r>
            <a:r>
              <a:rPr lang="en-US" sz="2400" i="1" dirty="0">
                <a:solidFill>
                  <a:srgbClr val="7030A0"/>
                </a:solidFill>
                <a:hlinkClick r:id="rId3" action="ppaction://hlinksldjump"/>
              </a:rPr>
              <a:t>print</a:t>
            </a:r>
            <a:endParaRPr lang="en-US" sz="2400" i="1" dirty="0">
              <a:solidFill>
                <a:srgbClr val="7030A0"/>
              </a:solidFill>
            </a:endParaRPr>
          </a:p>
          <a:p>
            <a:r>
              <a:rPr lang="en-US" sz="2400" dirty="0">
                <a:hlinkClick r:id="rId4" action="ppaction://hlinksldjump"/>
              </a:rPr>
              <a:t>Closing files after opening them</a:t>
            </a:r>
            <a:endParaRPr lang="en-US" sz="2400" dirty="0"/>
          </a:p>
          <a:p>
            <a:r>
              <a:rPr lang="en-US" sz="2400" dirty="0">
                <a:hlinkClick r:id="rId5" action="ppaction://hlinksldjump"/>
              </a:rPr>
              <a:t>* The dog wrote it!</a:t>
            </a:r>
            <a:endParaRPr lang="en-US" sz="2400" dirty="0"/>
          </a:p>
          <a:p>
            <a:endParaRPr lang="en-US" sz="2400" dirty="0"/>
          </a:p>
          <a:p>
            <a:r>
              <a:rPr lang="en-US" sz="2400" dirty="0">
                <a:hlinkClick r:id="rId6" action="ppaction://hlinksldjump"/>
              </a:rPr>
              <a:t>End File Operations</a:t>
            </a:r>
            <a:endParaRPr lang="en-US" sz="2400" dirty="0"/>
          </a:p>
        </p:txBody>
      </p:sp>
      <p:pic>
        <p:nvPicPr>
          <p:cNvPr id="6" name="Content Placeholder 3">
            <a:extLst>
              <a:ext uri="{FF2B5EF4-FFF2-40B4-BE49-F238E27FC236}">
                <a16:creationId xmlns:a16="http://schemas.microsoft.com/office/drawing/2014/main" id="{BD4D3551-1A7C-2FBB-5B70-E0017C58EB25}"/>
              </a:ext>
            </a:extLst>
          </p:cNvPr>
          <p:cNvPicPr>
            <a:picLocks noChangeAspect="1"/>
          </p:cNvPicPr>
          <p:nvPr/>
        </p:nvPicPr>
        <p:blipFill>
          <a:blip r:embed="rId7"/>
          <a:stretch>
            <a:fillRect/>
          </a:stretch>
        </p:blipFill>
        <p:spPr>
          <a:xfrm>
            <a:off x="10439400" y="5237163"/>
            <a:ext cx="914400" cy="939800"/>
          </a:xfrm>
          <a:prstGeom prst="rect">
            <a:avLst/>
          </a:prstGeom>
        </p:spPr>
      </p:pic>
      <p:sp>
        <p:nvSpPr>
          <p:cNvPr id="8" name="Content Placeholder 7">
            <a:extLst>
              <a:ext uri="{FF2B5EF4-FFF2-40B4-BE49-F238E27FC236}">
                <a16:creationId xmlns:a16="http://schemas.microsoft.com/office/drawing/2014/main" id="{D6BC853E-F385-12F1-683C-66250379E9A3}"/>
              </a:ext>
            </a:extLst>
          </p:cNvPr>
          <p:cNvSpPr>
            <a:spLocks noGrp="1"/>
          </p:cNvSpPr>
          <p:nvPr>
            <p:ph sz="half" idx="1"/>
          </p:nvPr>
        </p:nvSpPr>
        <p:spPr/>
        <p:txBody>
          <a:bodyPr/>
          <a:lstStyle/>
          <a:p>
            <a:pPr marL="0" indent="0">
              <a:buNone/>
            </a:pPr>
            <a:r>
              <a:rPr lang="en-US" sz="2400" b="1" dirty="0"/>
              <a:t>Files</a:t>
            </a:r>
          </a:p>
          <a:p>
            <a:r>
              <a:rPr lang="en-US" sz="2400" dirty="0">
                <a:hlinkClick r:id="rId8" action="ppaction://hlinksldjump"/>
              </a:rPr>
              <a:t>Files</a:t>
            </a:r>
            <a:endParaRPr lang="en-US" sz="2400" dirty="0"/>
          </a:p>
          <a:p>
            <a:r>
              <a:rPr lang="en-US" sz="2400" dirty="0">
                <a:hlinkClick r:id="rId9" action="ppaction://hlinksldjump"/>
              </a:rPr>
              <a:t>Reading from files</a:t>
            </a:r>
            <a:endParaRPr lang="en-US" sz="2400" dirty="0"/>
          </a:p>
          <a:p>
            <a:r>
              <a:rPr lang="en-US" sz="2400" dirty="0">
                <a:hlinkClick r:id="rId10" action="ppaction://hlinksldjump"/>
              </a:rPr>
              <a:t>Directories and Paths</a:t>
            </a:r>
            <a:endParaRPr lang="en-US" sz="2400" dirty="0"/>
          </a:p>
          <a:p>
            <a:pPr marL="0" indent="0">
              <a:buNone/>
            </a:pPr>
            <a:r>
              <a:rPr lang="en-US" sz="2400" b="1" dirty="0"/>
              <a:t>Opening and looping</a:t>
            </a:r>
          </a:p>
          <a:p>
            <a:r>
              <a:rPr lang="en-US" sz="2400" dirty="0">
                <a:hlinkClick r:id="rId11" action="ppaction://hlinksldjump"/>
              </a:rPr>
              <a:t>Opening files</a:t>
            </a:r>
            <a:endParaRPr lang="en-US" sz="2400" dirty="0"/>
          </a:p>
          <a:p>
            <a:r>
              <a:rPr lang="en-US" sz="2400" dirty="0">
                <a:hlinkClick r:id="rId12" action="ppaction://hlinksldjump"/>
              </a:rPr>
              <a:t>Looping over files</a:t>
            </a:r>
            <a:endParaRPr lang="en-US" sz="2400" dirty="0"/>
          </a:p>
          <a:p>
            <a:r>
              <a:rPr lang="en-US" sz="2400" dirty="0">
                <a:hlinkClick r:id="rId13" action="ppaction://hlinksldjump"/>
              </a:rPr>
              <a:t>* Shout your orders!</a:t>
            </a:r>
            <a:endParaRPr lang="en-US" sz="2400" dirty="0"/>
          </a:p>
          <a:p>
            <a:endParaRPr lang="en-US" dirty="0"/>
          </a:p>
        </p:txBody>
      </p:sp>
    </p:spTree>
    <p:extLst>
      <p:ext uri="{BB962C8B-B14F-4D97-AF65-F5344CB8AC3E}">
        <p14:creationId xmlns:p14="http://schemas.microsoft.com/office/powerpoint/2010/main" val="3302465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ight Triangle 38">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3FC204-5519-7A45-F510-DD45F8CF33A1}"/>
              </a:ext>
            </a:extLst>
          </p:cNvPr>
          <p:cNvSpPr>
            <a:spLocks noGrp="1"/>
          </p:cNvSpPr>
          <p:nvPr>
            <p:ph type="title"/>
          </p:nvPr>
        </p:nvSpPr>
        <p:spPr>
          <a:xfrm>
            <a:off x="1285240" y="1050595"/>
            <a:ext cx="8074815" cy="1618489"/>
          </a:xfrm>
        </p:spPr>
        <p:txBody>
          <a:bodyPr anchor="ctr">
            <a:normAutofit/>
          </a:bodyPr>
          <a:lstStyle/>
          <a:p>
            <a:r>
              <a:rPr lang="en-US" sz="7200"/>
              <a:t>Files</a:t>
            </a:r>
          </a:p>
        </p:txBody>
      </p:sp>
      <p:sp>
        <p:nvSpPr>
          <p:cNvPr id="3" name="Content Placeholder 2">
            <a:extLst>
              <a:ext uri="{FF2B5EF4-FFF2-40B4-BE49-F238E27FC236}">
                <a16:creationId xmlns:a16="http://schemas.microsoft.com/office/drawing/2014/main" id="{32A3ADC6-7148-08E0-D226-863CB23B3BF9}"/>
              </a:ext>
            </a:extLst>
          </p:cNvPr>
          <p:cNvSpPr>
            <a:spLocks noGrp="1"/>
          </p:cNvSpPr>
          <p:nvPr>
            <p:ph idx="1"/>
          </p:nvPr>
        </p:nvSpPr>
        <p:spPr>
          <a:xfrm>
            <a:off x="1285240" y="2969469"/>
            <a:ext cx="8074815" cy="2800395"/>
          </a:xfrm>
        </p:spPr>
        <p:txBody>
          <a:bodyPr anchor="t">
            <a:normAutofit/>
          </a:bodyPr>
          <a:lstStyle/>
          <a:p>
            <a:r>
              <a:rPr lang="en-AU" sz="2400"/>
              <a:t>So far, all our questions have dealt with information read in from the user, but this restricts what we can do quite a lot. To learn about data manipulation, writing more powerful programs, and solving more interesting problems, we will also need to use data from other sources, such as files.</a:t>
            </a:r>
          </a:p>
          <a:p>
            <a:r>
              <a:rPr lang="en-AU" sz="2400"/>
              <a:t>This module will introduce how to open, read and write files.</a:t>
            </a:r>
          </a:p>
          <a:p>
            <a:pPr marL="0" indent="0">
              <a:buNone/>
            </a:pPr>
            <a:endParaRPr lang="en-US" sz="2400"/>
          </a:p>
        </p:txBody>
      </p:sp>
      <p:pic>
        <p:nvPicPr>
          <p:cNvPr id="5" name="Picture 4" descr="A yellow circle with a white symbol and black text&#10;&#10;Description automatically generated">
            <a:hlinkClick r:id="rId2" action="ppaction://hlinksldjump"/>
            <a:extLst>
              <a:ext uri="{FF2B5EF4-FFF2-40B4-BE49-F238E27FC236}">
                <a16:creationId xmlns:a16="http://schemas.microsoft.com/office/drawing/2014/main" id="{FF5F7CDB-2EE5-1DD8-C4FF-7FED9D49F3A1}"/>
              </a:ext>
            </a:extLst>
          </p:cNvPr>
          <p:cNvPicPr>
            <a:picLocks noChangeAspect="1"/>
          </p:cNvPicPr>
          <p:nvPr/>
        </p:nvPicPr>
        <p:blipFill>
          <a:blip r:embed="rId3"/>
          <a:srcRect t="5133"/>
          <a:stretch/>
        </p:blipFill>
        <p:spPr>
          <a:xfrm>
            <a:off x="11214056" y="305870"/>
            <a:ext cx="654504" cy="634809"/>
          </a:xfrm>
          <a:prstGeom prst="rect">
            <a:avLst/>
          </a:prstGeom>
        </p:spPr>
      </p:pic>
    </p:spTree>
    <p:extLst>
      <p:ext uri="{BB962C8B-B14F-4D97-AF65-F5344CB8AC3E}">
        <p14:creationId xmlns:p14="http://schemas.microsoft.com/office/powerpoint/2010/main" val="234913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3" name="Rectangle 12">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07DC17-E8EF-3CAB-97FB-22329A7ED75B}"/>
              </a:ext>
            </a:extLst>
          </p:cNvPr>
          <p:cNvSpPr>
            <a:spLocks noGrp="1"/>
          </p:cNvSpPr>
          <p:nvPr>
            <p:ph type="title"/>
          </p:nvPr>
        </p:nvSpPr>
        <p:spPr>
          <a:xfrm>
            <a:off x="1043631" y="809898"/>
            <a:ext cx="10173010" cy="1554480"/>
          </a:xfrm>
        </p:spPr>
        <p:txBody>
          <a:bodyPr anchor="ctr">
            <a:normAutofit/>
          </a:bodyPr>
          <a:lstStyle/>
          <a:p>
            <a:r>
              <a:rPr lang="en-US" sz="4800"/>
              <a:t>Reading from files</a:t>
            </a:r>
          </a:p>
        </p:txBody>
      </p:sp>
      <p:cxnSp>
        <p:nvCxnSpPr>
          <p:cNvPr id="19" name="Straight Connector 18">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4" name="Picture 3" descr="A yellow circle with a white symbol and black text&#10;&#10;Description automatically generated">
            <a:hlinkClick r:id="rId2" action="ppaction://hlinksldjump"/>
            <a:extLst>
              <a:ext uri="{FF2B5EF4-FFF2-40B4-BE49-F238E27FC236}">
                <a16:creationId xmlns:a16="http://schemas.microsoft.com/office/drawing/2014/main" id="{7DBE86A1-8724-7301-76D0-CEFEAF7D9C14}"/>
              </a:ext>
            </a:extLst>
          </p:cNvPr>
          <p:cNvPicPr>
            <a:picLocks noChangeAspect="1"/>
          </p:cNvPicPr>
          <p:nvPr/>
        </p:nvPicPr>
        <p:blipFill>
          <a:blip r:embed="rId3"/>
          <a:srcRect t="5133"/>
          <a:stretch/>
        </p:blipFill>
        <p:spPr>
          <a:xfrm>
            <a:off x="10918064" y="297045"/>
            <a:ext cx="654504" cy="634809"/>
          </a:xfrm>
          <a:prstGeom prst="rect">
            <a:avLst/>
          </a:prstGeom>
        </p:spPr>
      </p:pic>
      <p:graphicFrame>
        <p:nvGraphicFramePr>
          <p:cNvPr id="6" name="Content Placeholder 2">
            <a:extLst>
              <a:ext uri="{FF2B5EF4-FFF2-40B4-BE49-F238E27FC236}">
                <a16:creationId xmlns:a16="http://schemas.microsoft.com/office/drawing/2014/main" id="{D00C5008-BB76-2A7B-A85B-7B279FDD4103}"/>
              </a:ext>
            </a:extLst>
          </p:cNvPr>
          <p:cNvGraphicFramePr>
            <a:graphicFrameLocks noGrp="1"/>
          </p:cNvGraphicFramePr>
          <p:nvPr>
            <p:ph idx="1"/>
            <p:extLst>
              <p:ext uri="{D42A27DB-BD31-4B8C-83A1-F6EECF244321}">
                <p14:modId xmlns:p14="http://schemas.microsoft.com/office/powerpoint/2010/main" val="4294959896"/>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98110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C4981D6-914C-A56B-7F42-BAD061CC79EE}"/>
              </a:ext>
            </a:extLst>
          </p:cNvPr>
          <p:cNvSpPr>
            <a:spLocks noGrp="1"/>
          </p:cNvSpPr>
          <p:nvPr>
            <p:ph type="title"/>
          </p:nvPr>
        </p:nvSpPr>
        <p:spPr>
          <a:xfrm>
            <a:off x="838200" y="365125"/>
            <a:ext cx="10515600" cy="1325563"/>
          </a:xfrm>
        </p:spPr>
        <p:txBody>
          <a:bodyPr>
            <a:normAutofit/>
          </a:bodyPr>
          <a:lstStyle/>
          <a:p>
            <a:r>
              <a:rPr lang="en-US"/>
              <a:t>Directories and Paths</a:t>
            </a:r>
          </a:p>
        </p:txBody>
      </p:sp>
      <p:sp>
        <p:nvSpPr>
          <p:cNvPr id="24" name="Arc 2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A6B67F0-C513-4407-21CC-D7015BDFBD6E}"/>
              </a:ext>
            </a:extLst>
          </p:cNvPr>
          <p:cNvSpPr>
            <a:spLocks noGrp="1"/>
          </p:cNvSpPr>
          <p:nvPr>
            <p:ph idx="1"/>
          </p:nvPr>
        </p:nvSpPr>
        <p:spPr>
          <a:xfrm>
            <a:off x="947584" y="1424388"/>
            <a:ext cx="10515600" cy="4351338"/>
          </a:xfrm>
        </p:spPr>
        <p:txBody>
          <a:bodyPr>
            <a:normAutofit fontScale="85000" lnSpcReduction="10000"/>
          </a:bodyPr>
          <a:lstStyle/>
          <a:p>
            <a:pPr>
              <a:lnSpc>
                <a:spcPct val="100000"/>
              </a:lnSpc>
            </a:pPr>
            <a:r>
              <a:rPr lang="en-AU" sz="2000" dirty="0"/>
              <a:t>A </a:t>
            </a:r>
            <a:r>
              <a:rPr lang="en-AU" sz="2000" b="1" i="1" dirty="0"/>
              <a:t>directory</a:t>
            </a:r>
            <a:r>
              <a:rPr lang="en-AU" sz="2000" b="1" dirty="0"/>
              <a:t> </a:t>
            </a:r>
            <a:r>
              <a:rPr lang="en-AU" sz="2000" dirty="0"/>
              <a:t>is the technical name for a folder. Accessing files in other directories requires extra directions to the file called a </a:t>
            </a:r>
            <a:r>
              <a:rPr lang="en-AU" sz="2000" i="1" dirty="0"/>
              <a:t>path</a:t>
            </a:r>
            <a:r>
              <a:rPr lang="en-AU" sz="2000" dirty="0"/>
              <a:t>. There are two kinds of paths: </a:t>
            </a:r>
            <a:r>
              <a:rPr lang="en-AU" sz="2000" i="1" dirty="0"/>
              <a:t>absolute</a:t>
            </a:r>
            <a:r>
              <a:rPr lang="en-AU" sz="2000" dirty="0"/>
              <a:t> paths and </a:t>
            </a:r>
            <a:r>
              <a:rPr lang="en-AU" sz="2000" i="1" dirty="0"/>
              <a:t>relative</a:t>
            </a:r>
            <a:r>
              <a:rPr lang="en-AU" sz="2000" dirty="0"/>
              <a:t> paths.</a:t>
            </a:r>
          </a:p>
          <a:p>
            <a:pPr>
              <a:lnSpc>
                <a:spcPct val="100000"/>
              </a:lnSpc>
            </a:pPr>
            <a:r>
              <a:rPr lang="en-AU" sz="2000" dirty="0"/>
              <a:t>An </a:t>
            </a:r>
            <a:r>
              <a:rPr lang="en-AU" sz="2000" b="1" i="1" dirty="0"/>
              <a:t>absolute path</a:t>
            </a:r>
            <a:r>
              <a:rPr lang="en-AU" sz="2000" b="1" dirty="0"/>
              <a:t> </a:t>
            </a:r>
            <a:r>
              <a:rPr lang="en-AU" sz="2000" dirty="0"/>
              <a:t>starts from a fixed (or absolute) location on disk called the </a:t>
            </a:r>
            <a:r>
              <a:rPr lang="en-AU" sz="2000" i="1" dirty="0"/>
              <a:t>root</a:t>
            </a:r>
            <a:r>
              <a:rPr lang="en-AU" sz="2000" dirty="0"/>
              <a:t> (which on Windows is the drive name, like C:). This means absolute paths can be accessed in the same way from any directory. On Windows, absolute paths therefore start with a drive letter. On Mac OS X/Linux it means an absolute path starts with a forwards slash e.g. </a:t>
            </a:r>
            <a:r>
              <a:rPr lang="en-AU" sz="2000" i="1" dirty="0"/>
              <a:t>/</a:t>
            </a:r>
            <a:r>
              <a:rPr lang="en-AU" sz="2000" i="1" dirty="0" err="1"/>
              <a:t>usr</a:t>
            </a:r>
            <a:r>
              <a:rPr lang="en-AU" sz="2000" i="1" dirty="0"/>
              <a:t>/bin/python3.3</a:t>
            </a:r>
            <a:r>
              <a:rPr lang="en-AU" sz="2000" dirty="0"/>
              <a:t>.</a:t>
            </a:r>
          </a:p>
          <a:p>
            <a:pPr>
              <a:lnSpc>
                <a:spcPct val="100000"/>
              </a:lnSpc>
            </a:pPr>
            <a:r>
              <a:rPr lang="en-AU" sz="2000" dirty="0"/>
              <a:t>A </a:t>
            </a:r>
            <a:r>
              <a:rPr lang="en-AU" sz="2000" b="1" i="1" dirty="0"/>
              <a:t>relative path</a:t>
            </a:r>
            <a:r>
              <a:rPr lang="en-AU" sz="2000" b="1" dirty="0"/>
              <a:t> </a:t>
            </a:r>
            <a:r>
              <a:rPr lang="en-AU" sz="2000" dirty="0"/>
              <a:t>starts from (that is, is relative to) the current directory and goes from there. The relative path .. refers to the parent directory, so </a:t>
            </a:r>
            <a:r>
              <a:rPr lang="en-AU" sz="2000" i="1" dirty="0"/>
              <a:t>../../</a:t>
            </a:r>
            <a:r>
              <a:rPr lang="en-AU" sz="2000" i="1" dirty="0" err="1"/>
              <a:t>data.txt</a:t>
            </a:r>
            <a:r>
              <a:rPr lang="en-AU" sz="2000" i="1" dirty="0"/>
              <a:t> </a:t>
            </a:r>
            <a:r>
              <a:rPr lang="en-AU" sz="2000" dirty="0"/>
              <a:t>goes up two levels (to the grandparent directory) to find </a:t>
            </a:r>
            <a:r>
              <a:rPr lang="en-AU" sz="2000" i="1" dirty="0" err="1"/>
              <a:t>data.txt</a:t>
            </a:r>
            <a:r>
              <a:rPr lang="en-AU" sz="2000" dirty="0"/>
              <a:t>. Whereas </a:t>
            </a:r>
            <a:r>
              <a:rPr lang="en-AU" sz="2000" i="1" dirty="0"/>
              <a:t>data/colours/</a:t>
            </a:r>
            <a:r>
              <a:rPr lang="en-AU" sz="2000" i="1" dirty="0" err="1"/>
              <a:t>rainbow.txt</a:t>
            </a:r>
            <a:r>
              <a:rPr lang="en-AU" sz="2000" i="1" dirty="0"/>
              <a:t> </a:t>
            </a:r>
            <a:r>
              <a:rPr lang="en-AU" sz="2000" dirty="0"/>
              <a:t>goes down two levels from the current directory, inside data and then colours to find </a:t>
            </a:r>
            <a:r>
              <a:rPr lang="en-AU" sz="2000" i="1" dirty="0" err="1"/>
              <a:t>rainbow.txt</a:t>
            </a:r>
            <a:r>
              <a:rPr lang="en-AU" sz="2000" dirty="0"/>
              <a:t>.</a:t>
            </a:r>
          </a:p>
          <a:p>
            <a:pPr>
              <a:lnSpc>
                <a:spcPct val="100000"/>
              </a:lnSpc>
            </a:pPr>
            <a:r>
              <a:rPr lang="en-AU" sz="2000" dirty="0"/>
              <a:t>An absolute path is like a set of directions that start from somewhere recognisable (e.g. the Opera House), while a relative path is like a set of directions that start from where the person is standing now.</a:t>
            </a:r>
          </a:p>
          <a:p>
            <a:pPr>
              <a:lnSpc>
                <a:spcPct val="100000"/>
              </a:lnSpc>
            </a:pPr>
            <a:r>
              <a:rPr lang="en-AU" sz="2000" b="1" dirty="0"/>
              <a:t>Hint</a:t>
            </a:r>
          </a:p>
          <a:p>
            <a:pPr>
              <a:lnSpc>
                <a:spcPct val="100000"/>
              </a:lnSpc>
            </a:pPr>
            <a:r>
              <a:rPr lang="en-AU" sz="2000" dirty="0"/>
              <a:t>This means that any text files that you download or you have typed in yourself will need to be copied into the same directory as the Python programs you are writing.</a:t>
            </a:r>
          </a:p>
        </p:txBody>
      </p:sp>
      <p:pic>
        <p:nvPicPr>
          <p:cNvPr id="4" name="Picture 3" descr="A yellow circle with a white symbol and black text&#10;&#10;Description automatically generated">
            <a:hlinkClick r:id="rId2" action="ppaction://hlinksldjump"/>
            <a:extLst>
              <a:ext uri="{FF2B5EF4-FFF2-40B4-BE49-F238E27FC236}">
                <a16:creationId xmlns:a16="http://schemas.microsoft.com/office/drawing/2014/main" id="{1A2D212C-7D64-7549-0FF1-D6ED4F1FC849}"/>
              </a:ext>
            </a:extLst>
          </p:cNvPr>
          <p:cNvPicPr>
            <a:picLocks noChangeAspect="1"/>
          </p:cNvPicPr>
          <p:nvPr/>
        </p:nvPicPr>
        <p:blipFill>
          <a:blip r:embed="rId3"/>
          <a:srcRect t="5133"/>
          <a:stretch/>
        </p:blipFill>
        <p:spPr>
          <a:xfrm>
            <a:off x="10852263" y="577352"/>
            <a:ext cx="654504" cy="634809"/>
          </a:xfrm>
          <a:prstGeom prst="rect">
            <a:avLst/>
          </a:prstGeom>
        </p:spPr>
      </p:pic>
    </p:spTree>
    <p:extLst>
      <p:ext uri="{BB962C8B-B14F-4D97-AF65-F5344CB8AC3E}">
        <p14:creationId xmlns:p14="http://schemas.microsoft.com/office/powerpoint/2010/main" val="3600712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B7D0F-A678-D0CD-F098-FC8968E44AC1}"/>
              </a:ext>
            </a:extLst>
          </p:cNvPr>
          <p:cNvSpPr>
            <a:spLocks noGrp="1"/>
          </p:cNvSpPr>
          <p:nvPr>
            <p:ph type="title"/>
          </p:nvPr>
        </p:nvSpPr>
        <p:spPr>
          <a:xfrm>
            <a:off x="838200" y="365126"/>
            <a:ext cx="10515600" cy="684742"/>
          </a:xfrm>
        </p:spPr>
        <p:txBody>
          <a:bodyPr>
            <a:normAutofit fontScale="90000"/>
          </a:bodyPr>
          <a:lstStyle/>
          <a:p>
            <a:r>
              <a:rPr lang="en-US" dirty="0"/>
              <a:t>Opening files</a:t>
            </a:r>
          </a:p>
        </p:txBody>
      </p:sp>
      <p:sp>
        <p:nvSpPr>
          <p:cNvPr id="3" name="Content Placeholder 2">
            <a:extLst>
              <a:ext uri="{FF2B5EF4-FFF2-40B4-BE49-F238E27FC236}">
                <a16:creationId xmlns:a16="http://schemas.microsoft.com/office/drawing/2014/main" id="{7735547A-C1AE-12B1-0341-414B4A4A247A}"/>
              </a:ext>
            </a:extLst>
          </p:cNvPr>
          <p:cNvSpPr>
            <a:spLocks noGrp="1"/>
          </p:cNvSpPr>
          <p:nvPr>
            <p:ph idx="1"/>
          </p:nvPr>
        </p:nvSpPr>
        <p:spPr>
          <a:xfrm>
            <a:off x="838200" y="1049868"/>
            <a:ext cx="10515600" cy="5443006"/>
          </a:xfrm>
        </p:spPr>
        <p:txBody>
          <a:bodyPr>
            <a:normAutofit fontScale="62500" lnSpcReduction="20000"/>
          </a:bodyPr>
          <a:lstStyle/>
          <a:p>
            <a:pPr marL="0" indent="0">
              <a:buNone/>
            </a:pPr>
            <a:r>
              <a:rPr lang="en-AU" dirty="0"/>
              <a:t>The process of requesting access to a file is called </a:t>
            </a:r>
            <a:r>
              <a:rPr lang="en-AU" i="1" u="sng" dirty="0"/>
              <a:t>opening</a:t>
            </a:r>
            <a:r>
              <a:rPr lang="en-AU" dirty="0"/>
              <a:t> a file (just like it is for users) and is done using the </a:t>
            </a:r>
            <a:r>
              <a:rPr lang="en-AU" dirty="0" err="1"/>
              <a:t>builtin</a:t>
            </a:r>
            <a:r>
              <a:rPr lang="en-AU" dirty="0"/>
              <a:t> function </a:t>
            </a:r>
            <a:r>
              <a:rPr lang="en-AU" i="1" dirty="0">
                <a:solidFill>
                  <a:srgbClr val="7030A0"/>
                </a:solidFill>
              </a:rPr>
              <a:t>open</a:t>
            </a:r>
            <a:r>
              <a:rPr lang="en-AU" dirty="0"/>
              <a:t>. This creates a Python object which we can then </a:t>
            </a:r>
            <a:r>
              <a:rPr lang="en-AU" i="1" dirty="0">
                <a:solidFill>
                  <a:srgbClr val="7030A0"/>
                </a:solidFill>
              </a:rPr>
              <a:t>read</a:t>
            </a:r>
            <a:r>
              <a:rPr lang="en-AU" dirty="0"/>
              <a:t> from. For instance, imagine we had the following in a file called </a:t>
            </a:r>
            <a:r>
              <a:rPr lang="en-AU" b="1" dirty="0" err="1"/>
              <a:t>test.txt</a:t>
            </a:r>
            <a:r>
              <a:rPr lang="en-AU" dirty="0"/>
              <a:t>:</a:t>
            </a:r>
          </a:p>
          <a:p>
            <a:pPr marL="457200" lvl="1" indent="0">
              <a:buNone/>
            </a:pPr>
            <a:r>
              <a:rPr lang="en-AU" i="1" dirty="0" err="1">
                <a:solidFill>
                  <a:srgbClr val="0070C0"/>
                </a:solidFill>
              </a:rPr>
              <a:t>test.txt</a:t>
            </a:r>
            <a:endParaRPr lang="en-AU" i="1" dirty="0">
              <a:solidFill>
                <a:srgbClr val="0070C0"/>
              </a:solidFill>
            </a:endParaRPr>
          </a:p>
          <a:p>
            <a:pPr marL="914400" lvl="2" indent="0">
              <a:buNone/>
            </a:pPr>
            <a:r>
              <a:rPr lang="en-AU" i="1" dirty="0" err="1">
                <a:solidFill>
                  <a:srgbClr val="0070C0"/>
                </a:solidFill>
              </a:rPr>
              <a:t>e</a:t>
            </a:r>
            <a:r>
              <a:rPr lang="en-AU" i="1" dirty="0" err="1">
                <a:solidFill>
                  <a:srgbClr val="0070C0"/>
                </a:solidFill>
                <a:effectLst/>
              </a:rPr>
              <a:t>ins</a:t>
            </a:r>
            <a:endParaRPr lang="en-AU" i="1" dirty="0">
              <a:solidFill>
                <a:srgbClr val="0070C0"/>
              </a:solidFill>
              <a:effectLst/>
            </a:endParaRPr>
          </a:p>
          <a:p>
            <a:pPr marL="914400" lvl="2" indent="0">
              <a:buNone/>
            </a:pPr>
            <a:r>
              <a:rPr lang="en-AU" i="1" dirty="0" err="1">
                <a:solidFill>
                  <a:srgbClr val="0070C0"/>
                </a:solidFill>
              </a:rPr>
              <a:t>z</a:t>
            </a:r>
            <a:r>
              <a:rPr lang="en-AU" i="1" dirty="0" err="1">
                <a:solidFill>
                  <a:srgbClr val="0070C0"/>
                </a:solidFill>
                <a:effectLst/>
              </a:rPr>
              <a:t>wei</a:t>
            </a:r>
            <a:endParaRPr lang="en-AU" i="1" dirty="0">
              <a:solidFill>
                <a:srgbClr val="0070C0"/>
              </a:solidFill>
              <a:effectLst/>
            </a:endParaRPr>
          </a:p>
          <a:p>
            <a:pPr marL="914400" lvl="2" indent="0">
              <a:buNone/>
            </a:pPr>
            <a:r>
              <a:rPr lang="en-AU" i="1" dirty="0" err="1">
                <a:solidFill>
                  <a:srgbClr val="0070C0"/>
                </a:solidFill>
                <a:effectLst/>
              </a:rPr>
              <a:t>drei</a:t>
            </a:r>
            <a:endParaRPr lang="en-AU" i="1" dirty="0">
              <a:solidFill>
                <a:srgbClr val="0070C0"/>
              </a:solidFill>
              <a:effectLst/>
            </a:endParaRPr>
          </a:p>
          <a:p>
            <a:pPr marL="0" indent="0">
              <a:buNone/>
            </a:pPr>
            <a:r>
              <a:rPr lang="en-AU" dirty="0"/>
              <a:t>We can open this file in Python using the following:</a:t>
            </a:r>
          </a:p>
          <a:p>
            <a:pPr marL="457200" lvl="1" indent="0">
              <a:buNone/>
            </a:pPr>
            <a:r>
              <a:rPr lang="en-AU" i="1" dirty="0">
                <a:solidFill>
                  <a:srgbClr val="0070C0"/>
                </a:solidFill>
                <a:effectLst/>
              </a:rPr>
              <a:t>f = open('</a:t>
            </a:r>
            <a:r>
              <a:rPr lang="en-AU" i="1" dirty="0" err="1">
                <a:solidFill>
                  <a:srgbClr val="0070C0"/>
                </a:solidFill>
                <a:effectLst/>
              </a:rPr>
              <a:t>test.txt</a:t>
            </a:r>
            <a:r>
              <a:rPr lang="en-AU" i="1" dirty="0">
                <a:solidFill>
                  <a:srgbClr val="0070C0"/>
                </a:solidFill>
                <a:effectLst/>
              </a:rPr>
              <a:t>’)</a:t>
            </a:r>
          </a:p>
          <a:p>
            <a:pPr marL="457200" lvl="1" indent="0">
              <a:buNone/>
            </a:pPr>
            <a:r>
              <a:rPr lang="en-AU" i="1" dirty="0">
                <a:solidFill>
                  <a:srgbClr val="0070C0"/>
                </a:solidFill>
                <a:effectLst/>
              </a:rPr>
              <a:t>print(f)</a:t>
            </a:r>
          </a:p>
          <a:p>
            <a:pPr marL="0" indent="0">
              <a:buNone/>
            </a:pPr>
            <a:r>
              <a:rPr lang="en-AU" dirty="0"/>
              <a:t>When run, this outputs the following:</a:t>
            </a:r>
          </a:p>
          <a:p>
            <a:pPr marL="457200" lvl="1" indent="0">
              <a:buNone/>
            </a:pPr>
            <a:r>
              <a:rPr lang="en-AU" i="1" dirty="0">
                <a:solidFill>
                  <a:srgbClr val="7030A0"/>
                </a:solidFill>
                <a:effectLst/>
              </a:rPr>
              <a:t>&lt;_</a:t>
            </a:r>
            <a:r>
              <a:rPr lang="en-AU" i="1" dirty="0" err="1">
                <a:solidFill>
                  <a:srgbClr val="7030A0"/>
                </a:solidFill>
                <a:effectLst/>
              </a:rPr>
              <a:t>io.TextIOWrapper</a:t>
            </a:r>
            <a:r>
              <a:rPr lang="en-AU" i="1" dirty="0">
                <a:solidFill>
                  <a:srgbClr val="7030A0"/>
                </a:solidFill>
                <a:effectLst/>
              </a:rPr>
              <a:t> name='</a:t>
            </a:r>
            <a:r>
              <a:rPr lang="en-AU" i="1" dirty="0" err="1">
                <a:solidFill>
                  <a:srgbClr val="7030A0"/>
                </a:solidFill>
                <a:effectLst/>
              </a:rPr>
              <a:t>test.txt</a:t>
            </a:r>
            <a:r>
              <a:rPr lang="en-AU" i="1" dirty="0">
                <a:solidFill>
                  <a:srgbClr val="7030A0"/>
                </a:solidFill>
                <a:effectLst/>
              </a:rPr>
              <a:t>' mode='r' encoding='UTF-8'&gt;​</a:t>
            </a:r>
          </a:p>
          <a:p>
            <a:pPr marL="0" indent="0">
              <a:buNone/>
            </a:pPr>
            <a:r>
              <a:rPr lang="en-AU" dirty="0"/>
              <a:t>This angle bracket representation is used for types in Python that it doesn't make sense to print (like the whole contents of the file). But it lets you know that you successfully opened the file.)</a:t>
            </a:r>
          </a:p>
          <a:p>
            <a:pPr marL="0" indent="0">
              <a:buNone/>
            </a:pPr>
            <a:r>
              <a:rPr lang="en-AU" dirty="0"/>
              <a:t>What happens when you </a:t>
            </a:r>
            <a:r>
              <a:rPr lang="en-AU" i="1" dirty="0"/>
              <a:t>try to open a file that doesn't exist or isn't in the location you expect it to be:</a:t>
            </a:r>
          </a:p>
          <a:p>
            <a:pPr marL="457200" lvl="1" indent="0">
              <a:buNone/>
            </a:pPr>
            <a:r>
              <a:rPr lang="en-AU" dirty="0">
                <a:solidFill>
                  <a:srgbClr val="7030A0"/>
                </a:solidFill>
                <a:effectLst/>
              </a:rPr>
              <a:t>f = open('</a:t>
            </a:r>
            <a:r>
              <a:rPr lang="en-AU" dirty="0" err="1">
                <a:solidFill>
                  <a:srgbClr val="7030A0"/>
                </a:solidFill>
                <a:effectLst/>
              </a:rPr>
              <a:t>missing.txt</a:t>
            </a:r>
            <a:r>
              <a:rPr lang="en-AU" dirty="0">
                <a:solidFill>
                  <a:srgbClr val="7030A0"/>
                </a:solidFill>
                <a:effectLst/>
              </a:rPr>
              <a:t>')</a:t>
            </a:r>
          </a:p>
          <a:p>
            <a:pPr marL="457200" lvl="1" indent="0">
              <a:buNone/>
            </a:pPr>
            <a:r>
              <a:rPr lang="en-AU" i="1" dirty="0">
                <a:solidFill>
                  <a:srgbClr val="FF0000"/>
                </a:solidFill>
                <a:effectLst/>
              </a:rPr>
              <a:t>Traceback (most recent call last): </a:t>
            </a:r>
          </a:p>
          <a:p>
            <a:pPr marL="457200" lvl="1" indent="0">
              <a:buNone/>
            </a:pPr>
            <a:r>
              <a:rPr lang="en-AU" i="1" dirty="0">
                <a:solidFill>
                  <a:srgbClr val="FF0000"/>
                </a:solidFill>
              </a:rPr>
              <a:t>	f</a:t>
            </a:r>
            <a:r>
              <a:rPr lang="en-AU" i="1" dirty="0">
                <a:solidFill>
                  <a:srgbClr val="FF0000"/>
                </a:solidFill>
                <a:effectLst/>
              </a:rPr>
              <a:t>ile "</a:t>
            </a:r>
            <a:r>
              <a:rPr lang="en-AU" i="1" dirty="0" err="1">
                <a:solidFill>
                  <a:srgbClr val="FF0000"/>
                </a:solidFill>
                <a:effectLst/>
              </a:rPr>
              <a:t>program.py</a:t>
            </a:r>
            <a:r>
              <a:rPr lang="en-AU" i="1" dirty="0">
                <a:solidFill>
                  <a:srgbClr val="FF0000"/>
                </a:solidFill>
                <a:effectLst/>
              </a:rPr>
              <a:t>", line 1, in &lt;module&gt; </a:t>
            </a:r>
          </a:p>
          <a:p>
            <a:pPr marL="457200" lvl="1" indent="0">
              <a:buNone/>
            </a:pPr>
            <a:r>
              <a:rPr lang="en-AU" i="1" dirty="0">
                <a:solidFill>
                  <a:srgbClr val="FF0000"/>
                </a:solidFill>
                <a:effectLst/>
              </a:rPr>
              <a:t>	f = open('</a:t>
            </a:r>
            <a:r>
              <a:rPr lang="en-AU" i="1" dirty="0" err="1">
                <a:solidFill>
                  <a:srgbClr val="FF0000"/>
                </a:solidFill>
                <a:effectLst/>
              </a:rPr>
              <a:t>missing.txt</a:t>
            </a:r>
            <a:r>
              <a:rPr lang="en-AU" i="1" dirty="0">
                <a:solidFill>
                  <a:srgbClr val="FF0000"/>
                </a:solidFill>
                <a:effectLst/>
              </a:rPr>
              <a:t>’)</a:t>
            </a:r>
          </a:p>
          <a:p>
            <a:pPr marL="457200" lvl="1" indent="0">
              <a:buNone/>
            </a:pPr>
            <a:r>
              <a:rPr lang="en-AU" i="1" dirty="0" err="1">
                <a:solidFill>
                  <a:srgbClr val="FF0000"/>
                </a:solidFill>
                <a:effectLst/>
              </a:rPr>
              <a:t>FileNotFoundError</a:t>
            </a:r>
            <a:r>
              <a:rPr lang="en-AU" i="1" dirty="0">
                <a:solidFill>
                  <a:srgbClr val="FF0000"/>
                </a:solidFill>
                <a:effectLst/>
              </a:rPr>
              <a:t>: [</a:t>
            </a:r>
            <a:r>
              <a:rPr lang="en-AU" i="1" dirty="0" err="1">
                <a:solidFill>
                  <a:srgbClr val="FF0000"/>
                </a:solidFill>
                <a:effectLst/>
              </a:rPr>
              <a:t>Errno</a:t>
            </a:r>
            <a:r>
              <a:rPr lang="en-AU" i="1" dirty="0">
                <a:solidFill>
                  <a:srgbClr val="FF0000"/>
                </a:solidFill>
                <a:effectLst/>
              </a:rPr>
              <a:t> 2] No such file or directory: '</a:t>
            </a:r>
            <a:r>
              <a:rPr lang="en-AU" i="1" dirty="0" err="1">
                <a:solidFill>
                  <a:srgbClr val="FF0000"/>
                </a:solidFill>
                <a:effectLst/>
              </a:rPr>
              <a:t>missing.txt</a:t>
            </a:r>
            <a:r>
              <a:rPr lang="en-AU" i="1" dirty="0">
                <a:solidFill>
                  <a:srgbClr val="FF0000"/>
                </a:solidFill>
                <a:effectLst/>
              </a:rPr>
              <a:t>'​</a:t>
            </a:r>
          </a:p>
          <a:p>
            <a:pPr marL="0" indent="0">
              <a:buNone/>
            </a:pPr>
            <a:r>
              <a:rPr lang="en-AU" dirty="0"/>
              <a:t>You get a </a:t>
            </a:r>
            <a:r>
              <a:rPr lang="en-AU" i="1" dirty="0" err="1">
                <a:solidFill>
                  <a:srgbClr val="FF0000"/>
                </a:solidFill>
              </a:rPr>
              <a:t>FileNotFoundError</a:t>
            </a:r>
            <a:r>
              <a:rPr lang="en-AU" dirty="0"/>
              <a:t> exception. More importantly you also get the message </a:t>
            </a:r>
            <a:r>
              <a:rPr lang="en-AU" i="1" dirty="0">
                <a:solidFill>
                  <a:srgbClr val="FF0000"/>
                </a:solidFill>
              </a:rPr>
              <a:t>No such file or directory</a:t>
            </a:r>
            <a:r>
              <a:rPr lang="en-AU" dirty="0"/>
              <a:t> which tells you what particular problem has occurred.</a:t>
            </a:r>
          </a:p>
          <a:p>
            <a:pPr marL="0" indent="0">
              <a:buNone/>
            </a:pPr>
            <a:endParaRPr lang="en-US" dirty="0"/>
          </a:p>
        </p:txBody>
      </p:sp>
      <p:pic>
        <p:nvPicPr>
          <p:cNvPr id="4" name="Picture 3" descr="A yellow circle with a white symbol and black text&#10;&#10;Description automatically generated">
            <a:hlinkClick r:id="rId2" action="ppaction://hlinksldjump"/>
            <a:extLst>
              <a:ext uri="{FF2B5EF4-FFF2-40B4-BE49-F238E27FC236}">
                <a16:creationId xmlns:a16="http://schemas.microsoft.com/office/drawing/2014/main" id="{B17FFFA2-93EE-5417-DD6E-B463A208FF9F}"/>
              </a:ext>
            </a:extLst>
          </p:cNvPr>
          <p:cNvPicPr>
            <a:picLocks noChangeAspect="1"/>
          </p:cNvPicPr>
          <p:nvPr/>
        </p:nvPicPr>
        <p:blipFill>
          <a:blip r:embed="rId3"/>
          <a:srcRect t="5133"/>
          <a:stretch/>
        </p:blipFill>
        <p:spPr>
          <a:xfrm>
            <a:off x="10918064" y="297045"/>
            <a:ext cx="654504" cy="634809"/>
          </a:xfrm>
          <a:prstGeom prst="rect">
            <a:avLst/>
          </a:prstGeom>
        </p:spPr>
      </p:pic>
      <p:sp>
        <p:nvSpPr>
          <p:cNvPr id="5" name="Rectangle 4">
            <a:extLst>
              <a:ext uri="{FF2B5EF4-FFF2-40B4-BE49-F238E27FC236}">
                <a16:creationId xmlns:a16="http://schemas.microsoft.com/office/drawing/2014/main" id="{F7834682-E848-7A03-585B-5CE49072693E}"/>
              </a:ext>
            </a:extLst>
          </p:cNvPr>
          <p:cNvSpPr/>
          <p:nvPr/>
        </p:nvSpPr>
        <p:spPr>
          <a:xfrm>
            <a:off x="361244" y="1049868"/>
            <a:ext cx="191912" cy="5271910"/>
          </a:xfrm>
          <a:prstGeom prst="rect">
            <a:avLst/>
          </a:prstGeom>
          <a:solidFill>
            <a:srgbClr val="0E9E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4724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D467E-FD40-3F5E-1494-5C4536A76E6A}"/>
              </a:ext>
            </a:extLst>
          </p:cNvPr>
          <p:cNvSpPr>
            <a:spLocks noGrp="1"/>
          </p:cNvSpPr>
          <p:nvPr>
            <p:ph type="title"/>
          </p:nvPr>
        </p:nvSpPr>
        <p:spPr>
          <a:xfrm>
            <a:off x="838200" y="365126"/>
            <a:ext cx="10515600" cy="662164"/>
          </a:xfrm>
        </p:spPr>
        <p:txBody>
          <a:bodyPr>
            <a:normAutofit fontScale="90000"/>
          </a:bodyPr>
          <a:lstStyle/>
          <a:p>
            <a:r>
              <a:rPr lang="en-US" dirty="0"/>
              <a:t>Looping over files</a:t>
            </a:r>
          </a:p>
        </p:txBody>
      </p:sp>
      <p:sp>
        <p:nvSpPr>
          <p:cNvPr id="3" name="Content Placeholder 2">
            <a:extLst>
              <a:ext uri="{FF2B5EF4-FFF2-40B4-BE49-F238E27FC236}">
                <a16:creationId xmlns:a16="http://schemas.microsoft.com/office/drawing/2014/main" id="{937AC9DF-AC01-109C-996A-5C0E5F3210B6}"/>
              </a:ext>
            </a:extLst>
          </p:cNvPr>
          <p:cNvSpPr>
            <a:spLocks noGrp="1"/>
          </p:cNvSpPr>
          <p:nvPr>
            <p:ph idx="1"/>
          </p:nvPr>
        </p:nvSpPr>
        <p:spPr>
          <a:xfrm>
            <a:off x="838200" y="1035404"/>
            <a:ext cx="10515600" cy="5457470"/>
          </a:xfrm>
        </p:spPr>
        <p:txBody>
          <a:bodyPr>
            <a:normAutofit fontScale="55000" lnSpcReduction="20000"/>
          </a:bodyPr>
          <a:lstStyle/>
          <a:p>
            <a:pPr marL="0" indent="0">
              <a:buNone/>
            </a:pPr>
            <a:r>
              <a:rPr lang="en-AU" dirty="0"/>
              <a:t>Okay, now after all that it's easy to read from an opened file! Here's our </a:t>
            </a:r>
            <a:r>
              <a:rPr lang="en-AU" b="1" i="1" dirty="0" err="1"/>
              <a:t>test.txt</a:t>
            </a:r>
            <a:r>
              <a:rPr lang="en-AU" b="1" i="1" dirty="0"/>
              <a:t> </a:t>
            </a:r>
            <a:r>
              <a:rPr lang="en-AU" dirty="0"/>
              <a:t>file:</a:t>
            </a:r>
          </a:p>
          <a:p>
            <a:pPr marL="457200" lvl="1" indent="0">
              <a:buNone/>
            </a:pPr>
            <a:r>
              <a:rPr lang="en-AU" i="1" dirty="0" err="1"/>
              <a:t>test.txt</a:t>
            </a:r>
            <a:endParaRPr lang="en-AU" i="1" dirty="0"/>
          </a:p>
          <a:p>
            <a:pPr marL="914400" lvl="2" indent="0">
              <a:buNone/>
            </a:pPr>
            <a:r>
              <a:rPr lang="en-AU" i="1" dirty="0" err="1"/>
              <a:t>e</a:t>
            </a:r>
            <a:r>
              <a:rPr lang="en-AU" i="1" dirty="0" err="1">
                <a:effectLst/>
              </a:rPr>
              <a:t>ins</a:t>
            </a:r>
            <a:endParaRPr lang="en-AU" i="1" dirty="0">
              <a:effectLst/>
            </a:endParaRPr>
          </a:p>
          <a:p>
            <a:pPr marL="914400" lvl="2" indent="0">
              <a:buNone/>
            </a:pPr>
            <a:r>
              <a:rPr lang="en-AU" i="1" dirty="0" err="1"/>
              <a:t>z</a:t>
            </a:r>
            <a:r>
              <a:rPr lang="en-AU" i="1" dirty="0" err="1">
                <a:effectLst/>
              </a:rPr>
              <a:t>wei</a:t>
            </a:r>
            <a:endParaRPr lang="en-AU" i="1" dirty="0">
              <a:effectLst/>
            </a:endParaRPr>
          </a:p>
          <a:p>
            <a:pPr marL="914400" lvl="2" indent="0">
              <a:buNone/>
            </a:pPr>
            <a:r>
              <a:rPr lang="en-AU" i="1" dirty="0" err="1">
                <a:effectLst/>
              </a:rPr>
              <a:t>drei</a:t>
            </a:r>
            <a:endParaRPr lang="en-AU" i="1" dirty="0">
              <a:effectLst/>
            </a:endParaRPr>
          </a:p>
          <a:p>
            <a:pPr marL="0" indent="0">
              <a:buNone/>
            </a:pPr>
            <a:r>
              <a:rPr lang="en-AU" dirty="0"/>
              <a:t>You can treat it just like a </a:t>
            </a:r>
            <a:r>
              <a:rPr lang="en-AU" i="1" dirty="0">
                <a:solidFill>
                  <a:srgbClr val="7030A0"/>
                </a:solidFill>
              </a:rPr>
              <a:t>list </a:t>
            </a:r>
            <a:r>
              <a:rPr lang="en-AU" dirty="0"/>
              <a:t>in a for loop:</a:t>
            </a:r>
          </a:p>
          <a:p>
            <a:pPr marL="457200" lvl="1" indent="0">
              <a:buNone/>
            </a:pPr>
            <a:r>
              <a:rPr lang="en-AU" i="1" dirty="0">
                <a:solidFill>
                  <a:srgbClr val="0070C0"/>
                </a:solidFill>
                <a:effectLst/>
              </a:rPr>
              <a:t>f = open(‘</a:t>
            </a:r>
            <a:r>
              <a:rPr lang="en-AU" i="1" dirty="0" err="1">
                <a:solidFill>
                  <a:srgbClr val="0070C0"/>
                </a:solidFill>
              </a:rPr>
              <a:t>test</a:t>
            </a:r>
            <a:r>
              <a:rPr lang="en-AU" i="1" dirty="0" err="1">
                <a:solidFill>
                  <a:srgbClr val="0070C0"/>
                </a:solidFill>
                <a:effectLst/>
              </a:rPr>
              <a:t>.txt</a:t>
            </a:r>
            <a:r>
              <a:rPr lang="en-AU" i="1" dirty="0">
                <a:solidFill>
                  <a:srgbClr val="0070C0"/>
                </a:solidFill>
                <a:effectLst/>
              </a:rPr>
              <a:t>’)</a:t>
            </a:r>
          </a:p>
          <a:p>
            <a:pPr marL="457200" lvl="1" indent="0">
              <a:buNone/>
            </a:pPr>
            <a:r>
              <a:rPr lang="en-AU" i="1" dirty="0">
                <a:solidFill>
                  <a:srgbClr val="0070C0"/>
                </a:solidFill>
                <a:effectLst/>
              </a:rPr>
              <a:t>for line in f: </a:t>
            </a:r>
          </a:p>
          <a:p>
            <a:pPr marL="457200" lvl="1" indent="0">
              <a:buNone/>
            </a:pPr>
            <a:r>
              <a:rPr lang="en-AU" i="1" dirty="0">
                <a:solidFill>
                  <a:srgbClr val="0070C0"/>
                </a:solidFill>
                <a:effectLst/>
              </a:rPr>
              <a:t>    print(</a:t>
            </a:r>
            <a:r>
              <a:rPr lang="en-AU" i="1" dirty="0" err="1">
                <a:solidFill>
                  <a:srgbClr val="0070C0"/>
                </a:solidFill>
                <a:effectLst/>
              </a:rPr>
              <a:t>line.strip</a:t>
            </a:r>
            <a:r>
              <a:rPr lang="en-AU" i="1" dirty="0">
                <a:solidFill>
                  <a:srgbClr val="0070C0"/>
                </a:solidFill>
                <a:effectLst/>
              </a:rPr>
              <a:t>())</a:t>
            </a:r>
          </a:p>
          <a:p>
            <a:pPr marL="457200" lvl="1" indent="0">
              <a:buNone/>
            </a:pPr>
            <a:endParaRPr lang="en-AU" i="1" dirty="0">
              <a:effectLst/>
            </a:endParaRPr>
          </a:p>
          <a:p>
            <a:pPr marL="457200" lvl="1" indent="0">
              <a:buNone/>
            </a:pPr>
            <a:r>
              <a:rPr lang="en-AU" i="1" dirty="0" err="1">
                <a:solidFill>
                  <a:srgbClr val="7030A0"/>
                </a:solidFill>
              </a:rPr>
              <a:t>e</a:t>
            </a:r>
            <a:r>
              <a:rPr lang="en-AU" i="1" dirty="0" err="1">
                <a:solidFill>
                  <a:srgbClr val="7030A0"/>
                </a:solidFill>
                <a:effectLst/>
              </a:rPr>
              <a:t>ins</a:t>
            </a:r>
            <a:endParaRPr lang="en-AU" i="1" dirty="0">
              <a:solidFill>
                <a:srgbClr val="7030A0"/>
              </a:solidFill>
              <a:effectLst/>
            </a:endParaRPr>
          </a:p>
          <a:p>
            <a:pPr marL="457200" lvl="1" indent="0">
              <a:buNone/>
            </a:pPr>
            <a:r>
              <a:rPr lang="en-AU" i="1" dirty="0" err="1">
                <a:solidFill>
                  <a:srgbClr val="7030A0"/>
                </a:solidFill>
              </a:rPr>
              <a:t>z</a:t>
            </a:r>
            <a:r>
              <a:rPr lang="en-AU" i="1" dirty="0" err="1">
                <a:solidFill>
                  <a:srgbClr val="7030A0"/>
                </a:solidFill>
                <a:effectLst/>
              </a:rPr>
              <a:t>wei</a:t>
            </a:r>
            <a:endParaRPr lang="en-AU" i="1" dirty="0">
              <a:solidFill>
                <a:srgbClr val="7030A0"/>
              </a:solidFill>
              <a:effectLst/>
            </a:endParaRPr>
          </a:p>
          <a:p>
            <a:pPr marL="457200" lvl="1" indent="0">
              <a:buNone/>
            </a:pPr>
            <a:r>
              <a:rPr lang="en-AU" i="1" dirty="0" err="1">
                <a:solidFill>
                  <a:srgbClr val="7030A0"/>
                </a:solidFill>
                <a:effectLst/>
              </a:rPr>
              <a:t>drei</a:t>
            </a:r>
            <a:r>
              <a:rPr lang="en-AU" i="1" dirty="0">
                <a:solidFill>
                  <a:srgbClr val="7030A0"/>
                </a:solidFill>
                <a:effectLst/>
              </a:rPr>
              <a:t>​</a:t>
            </a:r>
          </a:p>
          <a:p>
            <a:pPr marL="0" indent="0">
              <a:buNone/>
            </a:pPr>
            <a:r>
              <a:rPr lang="en-AU" dirty="0"/>
              <a:t>That's all there is to reading in a file! As you can see it is actually shorter than using </a:t>
            </a:r>
            <a:r>
              <a:rPr lang="en-AU" i="1" dirty="0">
                <a:solidFill>
                  <a:srgbClr val="FF0000"/>
                </a:solidFill>
              </a:rPr>
              <a:t>input </a:t>
            </a:r>
            <a:r>
              <a:rPr lang="en-AU" dirty="0"/>
              <a:t>in a </a:t>
            </a:r>
            <a:r>
              <a:rPr lang="en-AU" i="1" dirty="0">
                <a:solidFill>
                  <a:srgbClr val="7030A0"/>
                </a:solidFill>
              </a:rPr>
              <a:t>while</a:t>
            </a:r>
            <a:r>
              <a:rPr lang="en-AU" dirty="0"/>
              <a:t> loop. Notice that we have put a </a:t>
            </a:r>
            <a:r>
              <a:rPr lang="en-AU" i="1" dirty="0">
                <a:solidFill>
                  <a:srgbClr val="FF0000"/>
                </a:solidFill>
              </a:rPr>
              <a:t>strip</a:t>
            </a:r>
            <a:r>
              <a:rPr lang="en-AU" dirty="0"/>
              <a:t> on the </a:t>
            </a:r>
            <a:r>
              <a:rPr lang="en-AU" i="1" dirty="0">
                <a:solidFill>
                  <a:srgbClr val="7030A0"/>
                </a:solidFill>
              </a:rPr>
              <a:t>print</a:t>
            </a:r>
            <a:r>
              <a:rPr lang="en-AU" dirty="0"/>
              <a:t> line. That's because </a:t>
            </a:r>
            <a:r>
              <a:rPr lang="en-AU" i="1" dirty="0"/>
              <a:t>line</a:t>
            </a:r>
            <a:r>
              <a:rPr lang="en-AU" dirty="0"/>
              <a:t> still has the newline character on the end. Try removing it to see what happens to the output.</a:t>
            </a:r>
          </a:p>
          <a:p>
            <a:pPr marL="0" indent="0">
              <a:buNone/>
            </a:pPr>
            <a:r>
              <a:rPr lang="en-AU" dirty="0"/>
              <a:t>Now we can actually make this a bit shorter because we don't need to put the file in a separate variable (f), so we can substitute it straight into the </a:t>
            </a:r>
            <a:r>
              <a:rPr lang="en-AU" i="1" dirty="0">
                <a:solidFill>
                  <a:srgbClr val="7030A0"/>
                </a:solidFill>
              </a:rPr>
              <a:t>for</a:t>
            </a:r>
            <a:r>
              <a:rPr lang="en-AU" i="1" dirty="0">
                <a:solidFill>
                  <a:srgbClr val="FF0000"/>
                </a:solidFill>
              </a:rPr>
              <a:t> </a:t>
            </a:r>
            <a:r>
              <a:rPr lang="en-AU" dirty="0"/>
              <a:t>loop itself:</a:t>
            </a:r>
          </a:p>
          <a:p>
            <a:pPr marL="457200" lvl="1" indent="0">
              <a:buNone/>
            </a:pPr>
            <a:r>
              <a:rPr lang="en-AU" i="1" dirty="0">
                <a:solidFill>
                  <a:srgbClr val="0070C0"/>
                </a:solidFill>
              </a:rPr>
              <a:t>for line in open('</a:t>
            </a:r>
            <a:r>
              <a:rPr lang="en-AU" i="1" dirty="0" err="1">
                <a:solidFill>
                  <a:srgbClr val="0070C0"/>
                </a:solidFill>
              </a:rPr>
              <a:t>words.txt</a:t>
            </a:r>
            <a:r>
              <a:rPr lang="en-AU" i="1" dirty="0">
                <a:solidFill>
                  <a:srgbClr val="0070C0"/>
                </a:solidFill>
              </a:rPr>
              <a:t>’): </a:t>
            </a:r>
          </a:p>
          <a:p>
            <a:pPr marL="457200" lvl="1" indent="0">
              <a:buNone/>
            </a:pPr>
            <a:r>
              <a:rPr lang="en-AU" i="1" dirty="0">
                <a:solidFill>
                  <a:srgbClr val="0070C0"/>
                </a:solidFill>
              </a:rPr>
              <a:t>    print(</a:t>
            </a:r>
            <a:r>
              <a:rPr lang="en-AU" i="1" dirty="0" err="1">
                <a:solidFill>
                  <a:srgbClr val="0070C0"/>
                </a:solidFill>
              </a:rPr>
              <a:t>line.strip</a:t>
            </a:r>
            <a:r>
              <a:rPr lang="en-AU" i="1" dirty="0">
                <a:solidFill>
                  <a:srgbClr val="0070C0"/>
                </a:solidFill>
              </a:rPr>
              <a:t>()) </a:t>
            </a:r>
          </a:p>
          <a:p>
            <a:pPr marL="0" indent="0">
              <a:buNone/>
            </a:pPr>
            <a:r>
              <a:rPr lang="en-AU" dirty="0"/>
              <a:t>This produces the same output as the example above and is the recommended approach to read input from files.</a:t>
            </a:r>
          </a:p>
          <a:p>
            <a:pPr marL="0" indent="0">
              <a:buNone/>
            </a:pPr>
            <a:r>
              <a:rPr lang="en-AU" dirty="0"/>
              <a:t>We could also use some nifty syntax to logically separate out the opening of the file and the reading of the file:</a:t>
            </a:r>
          </a:p>
          <a:p>
            <a:pPr marL="457200" lvl="1" indent="0">
              <a:buNone/>
            </a:pPr>
            <a:r>
              <a:rPr lang="en-AU" i="1" dirty="0">
                <a:solidFill>
                  <a:srgbClr val="0070C0"/>
                </a:solidFill>
              </a:rPr>
              <a:t>with open('</a:t>
            </a:r>
            <a:r>
              <a:rPr lang="en-AU" i="1" dirty="0" err="1">
                <a:solidFill>
                  <a:srgbClr val="0070C0"/>
                </a:solidFill>
              </a:rPr>
              <a:t>words.txt</a:t>
            </a:r>
            <a:r>
              <a:rPr lang="en-AU" i="1" dirty="0">
                <a:solidFill>
                  <a:srgbClr val="0070C0"/>
                </a:solidFill>
              </a:rPr>
              <a:t>') as f:</a:t>
            </a:r>
          </a:p>
          <a:p>
            <a:pPr marL="457200" lvl="1" indent="0">
              <a:buNone/>
            </a:pPr>
            <a:r>
              <a:rPr lang="en-AU" i="1" dirty="0">
                <a:solidFill>
                  <a:srgbClr val="0070C0"/>
                </a:solidFill>
              </a:rPr>
              <a:t>     for line in f:</a:t>
            </a:r>
          </a:p>
          <a:p>
            <a:pPr marL="457200" lvl="1" indent="0">
              <a:buNone/>
            </a:pPr>
            <a:r>
              <a:rPr lang="en-AU" i="1" dirty="0">
                <a:solidFill>
                  <a:srgbClr val="0070C0"/>
                </a:solidFill>
              </a:rPr>
              <a:t>         print(</a:t>
            </a:r>
            <a:r>
              <a:rPr lang="en-AU" i="1" dirty="0" err="1">
                <a:solidFill>
                  <a:srgbClr val="0070C0"/>
                </a:solidFill>
              </a:rPr>
              <a:t>line.strip</a:t>
            </a:r>
            <a:r>
              <a:rPr lang="en-AU" i="1" dirty="0">
                <a:solidFill>
                  <a:srgbClr val="0070C0"/>
                </a:solidFill>
              </a:rPr>
              <a:t>())</a:t>
            </a:r>
          </a:p>
        </p:txBody>
      </p:sp>
      <p:pic>
        <p:nvPicPr>
          <p:cNvPr id="5" name="Picture 4" descr="A yellow circle with a white symbol and black text&#10;&#10;Description automatically generated">
            <a:hlinkClick r:id="rId2" action="ppaction://hlinksldjump"/>
            <a:extLst>
              <a:ext uri="{FF2B5EF4-FFF2-40B4-BE49-F238E27FC236}">
                <a16:creationId xmlns:a16="http://schemas.microsoft.com/office/drawing/2014/main" id="{8428115D-3104-DC3F-7112-0E65138E8FA0}"/>
              </a:ext>
            </a:extLst>
          </p:cNvPr>
          <p:cNvPicPr>
            <a:picLocks noChangeAspect="1"/>
          </p:cNvPicPr>
          <p:nvPr/>
        </p:nvPicPr>
        <p:blipFill>
          <a:blip r:embed="rId3"/>
          <a:srcRect t="5133"/>
          <a:stretch/>
        </p:blipFill>
        <p:spPr>
          <a:xfrm>
            <a:off x="10918064" y="297045"/>
            <a:ext cx="654504" cy="634809"/>
          </a:xfrm>
          <a:prstGeom prst="rect">
            <a:avLst/>
          </a:prstGeom>
        </p:spPr>
      </p:pic>
      <p:sp>
        <p:nvSpPr>
          <p:cNvPr id="6" name="Rectangle 5">
            <a:extLst>
              <a:ext uri="{FF2B5EF4-FFF2-40B4-BE49-F238E27FC236}">
                <a16:creationId xmlns:a16="http://schemas.microsoft.com/office/drawing/2014/main" id="{F4734F89-1C21-2AF4-813C-6C9B13B9FC25}"/>
              </a:ext>
            </a:extLst>
          </p:cNvPr>
          <p:cNvSpPr/>
          <p:nvPr/>
        </p:nvSpPr>
        <p:spPr>
          <a:xfrm>
            <a:off x="361244" y="1049868"/>
            <a:ext cx="191912" cy="5271910"/>
          </a:xfrm>
          <a:prstGeom prst="rect">
            <a:avLst/>
          </a:prstGeom>
          <a:solidFill>
            <a:srgbClr val="0E9E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8385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EF0ED-AA8A-4166-C98B-E7005D438D22}"/>
              </a:ext>
            </a:extLst>
          </p:cNvPr>
          <p:cNvSpPr>
            <a:spLocks noGrp="1"/>
          </p:cNvSpPr>
          <p:nvPr>
            <p:ph type="title"/>
          </p:nvPr>
        </p:nvSpPr>
        <p:spPr>
          <a:xfrm>
            <a:off x="838200" y="365126"/>
            <a:ext cx="10515600" cy="763764"/>
          </a:xfrm>
          <a:solidFill>
            <a:srgbClr val="0E9ED5"/>
          </a:solidFill>
        </p:spPr>
        <p:txBody>
          <a:bodyPr/>
          <a:lstStyle/>
          <a:p>
            <a:r>
              <a:rPr lang="en-US" dirty="0">
                <a:solidFill>
                  <a:schemeClr val="bg1"/>
                </a:solidFill>
              </a:rPr>
              <a:t>** Shout your orders!</a:t>
            </a:r>
          </a:p>
        </p:txBody>
      </p:sp>
      <p:sp>
        <p:nvSpPr>
          <p:cNvPr id="3" name="Content Placeholder 2">
            <a:extLst>
              <a:ext uri="{FF2B5EF4-FFF2-40B4-BE49-F238E27FC236}">
                <a16:creationId xmlns:a16="http://schemas.microsoft.com/office/drawing/2014/main" id="{6A9A05E0-5D8F-1EA4-D3CC-6EEA875F21C0}"/>
              </a:ext>
            </a:extLst>
          </p:cNvPr>
          <p:cNvSpPr>
            <a:spLocks noGrp="1"/>
          </p:cNvSpPr>
          <p:nvPr>
            <p:ph idx="1"/>
          </p:nvPr>
        </p:nvSpPr>
        <p:spPr>
          <a:xfrm>
            <a:off x="838200" y="1128890"/>
            <a:ext cx="10515600" cy="5048073"/>
          </a:xfrm>
        </p:spPr>
        <p:txBody>
          <a:bodyPr>
            <a:normAutofit fontScale="92500" lnSpcReduction="20000"/>
          </a:bodyPr>
          <a:lstStyle/>
          <a:p>
            <a:pPr marL="0" indent="0">
              <a:buNone/>
            </a:pPr>
            <a:r>
              <a:rPr lang="en-AU" dirty="0"/>
              <a:t>The kitchen in any café is a noisy place. To make sure the orders which you have carefully written down on your notepad make it to the chef, you'll need to shout them! Write a program to read in lines of input from the file called </a:t>
            </a:r>
            <a:r>
              <a:rPr lang="en-AU" b="1" i="1" dirty="0" err="1"/>
              <a:t>orders.txt</a:t>
            </a:r>
            <a:r>
              <a:rPr lang="en-AU" dirty="0"/>
              <a:t>, and print out each line in uppercase. </a:t>
            </a:r>
          </a:p>
          <a:p>
            <a:pPr marL="0" indent="0">
              <a:buNone/>
            </a:pPr>
            <a:r>
              <a:rPr lang="en-AU" dirty="0"/>
              <a:t>For example, if </a:t>
            </a:r>
            <a:r>
              <a:rPr lang="en-AU" i="1" dirty="0" err="1"/>
              <a:t>orders.txt</a:t>
            </a:r>
            <a:r>
              <a:rPr lang="en-AU" i="1" dirty="0"/>
              <a:t> </a:t>
            </a:r>
            <a:r>
              <a:rPr lang="en-AU" dirty="0"/>
              <a:t>contains: </a:t>
            </a:r>
          </a:p>
          <a:p>
            <a:pPr marL="457200" lvl="1" indent="0">
              <a:buNone/>
            </a:pPr>
            <a:r>
              <a:rPr lang="en-AU" i="1" dirty="0">
                <a:solidFill>
                  <a:srgbClr val="0070C0"/>
                </a:solidFill>
                <a:effectLst/>
              </a:rPr>
              <a:t>Tomato and cheese melt</a:t>
            </a:r>
          </a:p>
          <a:p>
            <a:pPr marL="457200" lvl="1" indent="0">
              <a:buNone/>
            </a:pPr>
            <a:r>
              <a:rPr lang="en-AU" i="1" dirty="0">
                <a:solidFill>
                  <a:srgbClr val="0070C0"/>
                </a:solidFill>
                <a:effectLst/>
              </a:rPr>
              <a:t>Pumpkin soup</a:t>
            </a:r>
          </a:p>
          <a:p>
            <a:pPr marL="457200" lvl="1" indent="0">
              <a:buNone/>
            </a:pPr>
            <a:r>
              <a:rPr lang="en-AU" i="1" dirty="0">
                <a:solidFill>
                  <a:srgbClr val="0070C0"/>
                </a:solidFill>
                <a:effectLst/>
              </a:rPr>
              <a:t>Chicken and avocado sandwich​</a:t>
            </a:r>
          </a:p>
          <a:p>
            <a:pPr marL="0" indent="0">
              <a:buNone/>
            </a:pPr>
            <a:r>
              <a:rPr lang="en-AU" dirty="0"/>
              <a:t>then your program should output: </a:t>
            </a:r>
          </a:p>
          <a:p>
            <a:pPr marL="457200" lvl="1" indent="0">
              <a:buNone/>
            </a:pPr>
            <a:r>
              <a:rPr lang="en-AU" sz="2200" i="1" dirty="0">
                <a:solidFill>
                  <a:srgbClr val="7030A0"/>
                </a:solidFill>
                <a:effectLst/>
              </a:rPr>
              <a:t>TOMATO AND CHEESE MELT</a:t>
            </a:r>
          </a:p>
          <a:p>
            <a:pPr marL="457200" lvl="1" indent="0">
              <a:buNone/>
            </a:pPr>
            <a:r>
              <a:rPr lang="en-AU" sz="2200" i="1" dirty="0">
                <a:solidFill>
                  <a:srgbClr val="7030A0"/>
                </a:solidFill>
                <a:effectLst/>
              </a:rPr>
              <a:t>PUMPKIN SOUP</a:t>
            </a:r>
          </a:p>
          <a:p>
            <a:pPr marL="457200" lvl="1" indent="0">
              <a:buNone/>
            </a:pPr>
            <a:r>
              <a:rPr lang="en-AU" sz="2200" i="1" dirty="0">
                <a:solidFill>
                  <a:srgbClr val="7030A0"/>
                </a:solidFill>
                <a:effectLst/>
              </a:rPr>
              <a:t>CHICKEN AND AVOCADO SANDWICH​</a:t>
            </a:r>
          </a:p>
          <a:p>
            <a:pPr marL="457200" lvl="1" indent="0">
              <a:buNone/>
            </a:pPr>
            <a:endParaRPr lang="en-AU" sz="2200" i="1" dirty="0">
              <a:effectLst/>
            </a:endParaRPr>
          </a:p>
          <a:p>
            <a:r>
              <a:rPr lang="en-AU" u="sng" dirty="0"/>
              <a:t>Create</a:t>
            </a:r>
            <a:r>
              <a:rPr lang="en-AU" dirty="0"/>
              <a:t> the example </a:t>
            </a:r>
            <a:r>
              <a:rPr lang="en-AU" i="1" dirty="0" err="1">
                <a:solidFill>
                  <a:srgbClr val="FF0000"/>
                </a:solidFill>
              </a:rPr>
              <a:t>orders.txt</a:t>
            </a:r>
            <a:r>
              <a:rPr lang="en-AU" i="1" dirty="0">
                <a:solidFill>
                  <a:srgbClr val="FF0000"/>
                </a:solidFill>
              </a:rPr>
              <a:t> </a:t>
            </a:r>
            <a:r>
              <a:rPr lang="en-AU" dirty="0"/>
              <a:t>file</a:t>
            </a:r>
          </a:p>
          <a:p>
            <a:r>
              <a:rPr lang="en-AU" u="sng" dirty="0"/>
              <a:t>Output</a:t>
            </a:r>
            <a:r>
              <a:rPr lang="en-AU" dirty="0"/>
              <a:t> the file.</a:t>
            </a:r>
            <a:endParaRPr lang="en-US" dirty="0"/>
          </a:p>
        </p:txBody>
      </p:sp>
      <p:pic>
        <p:nvPicPr>
          <p:cNvPr id="4" name="Picture 3" descr="A yellow circle with a white symbol and black text&#10;&#10;Description automatically generated">
            <a:hlinkClick r:id="rId2" action="ppaction://hlinksldjump"/>
            <a:extLst>
              <a:ext uri="{FF2B5EF4-FFF2-40B4-BE49-F238E27FC236}">
                <a16:creationId xmlns:a16="http://schemas.microsoft.com/office/drawing/2014/main" id="{741F6995-F318-F107-9B1A-8E84B087497B}"/>
              </a:ext>
            </a:extLst>
          </p:cNvPr>
          <p:cNvPicPr>
            <a:picLocks noChangeAspect="1"/>
          </p:cNvPicPr>
          <p:nvPr/>
        </p:nvPicPr>
        <p:blipFill>
          <a:blip r:embed="rId3"/>
          <a:srcRect t="5133"/>
          <a:stretch/>
        </p:blipFill>
        <p:spPr>
          <a:xfrm>
            <a:off x="10573602" y="372169"/>
            <a:ext cx="780198" cy="756721"/>
          </a:xfrm>
          <a:prstGeom prst="rect">
            <a:avLst/>
          </a:prstGeom>
        </p:spPr>
      </p:pic>
      <p:sp>
        <p:nvSpPr>
          <p:cNvPr id="5" name="Action Button: Help 4">
            <a:hlinkClick r:id="" action="ppaction://hlinkshowjump?jump=nextslide" highlightClick="1"/>
            <a:extLst>
              <a:ext uri="{FF2B5EF4-FFF2-40B4-BE49-F238E27FC236}">
                <a16:creationId xmlns:a16="http://schemas.microsoft.com/office/drawing/2014/main" id="{DA25A103-1992-2280-12AE-040ADD697103}"/>
              </a:ext>
            </a:extLst>
          </p:cNvPr>
          <p:cNvSpPr/>
          <p:nvPr/>
        </p:nvSpPr>
        <p:spPr>
          <a:xfrm>
            <a:off x="5673213" y="6007510"/>
            <a:ext cx="629264" cy="560438"/>
          </a:xfrm>
          <a:prstGeom prst="actionButtonHelp">
            <a:avLst/>
          </a:prstGeom>
          <a:solidFill>
            <a:schemeClr val="bg1">
              <a:lumMod val="65000"/>
            </a:schemeClr>
          </a:solidFill>
          <a:ln>
            <a:solidFill>
              <a:srgbClr val="E9713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3028554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9B258-5D5E-5374-50A5-F1C714F6C6C8}"/>
              </a:ext>
            </a:extLst>
          </p:cNvPr>
          <p:cNvSpPr>
            <a:spLocks noGrp="1"/>
          </p:cNvSpPr>
          <p:nvPr>
            <p:ph type="title"/>
          </p:nvPr>
        </p:nvSpPr>
        <p:spPr>
          <a:solidFill>
            <a:srgbClr val="0E9ED5"/>
          </a:solidFill>
        </p:spPr>
        <p:txBody>
          <a:bodyPr/>
          <a:lstStyle/>
          <a:p>
            <a:r>
              <a:rPr lang="en-US" dirty="0">
                <a:solidFill>
                  <a:schemeClr val="bg1"/>
                </a:solidFill>
              </a:rPr>
              <a:t>** Shout your orders!</a:t>
            </a:r>
            <a:br>
              <a:rPr lang="en-US" dirty="0"/>
            </a:br>
            <a:r>
              <a:rPr lang="en-US" sz="4000" i="1" dirty="0">
                <a:solidFill>
                  <a:schemeClr val="bg1"/>
                </a:solidFill>
              </a:rPr>
              <a:t>Solution</a:t>
            </a:r>
            <a:endParaRPr lang="en-US" dirty="0">
              <a:solidFill>
                <a:schemeClr val="bg1"/>
              </a:solidFill>
            </a:endParaRPr>
          </a:p>
        </p:txBody>
      </p:sp>
      <p:pic>
        <p:nvPicPr>
          <p:cNvPr id="5" name="Content Placeholder 4" descr="A screenshot of a phone&#10;&#10;AI-generated content may be incorrect.">
            <a:extLst>
              <a:ext uri="{FF2B5EF4-FFF2-40B4-BE49-F238E27FC236}">
                <a16:creationId xmlns:a16="http://schemas.microsoft.com/office/drawing/2014/main" id="{FF74C30B-F58A-55D0-CADC-9699478F1BE8}"/>
              </a:ext>
            </a:extLst>
          </p:cNvPr>
          <p:cNvPicPr>
            <a:picLocks noGrp="1" noChangeAspect="1"/>
          </p:cNvPicPr>
          <p:nvPr>
            <p:ph idx="1"/>
          </p:nvPr>
        </p:nvPicPr>
        <p:blipFill>
          <a:blip r:embed="rId2"/>
          <a:stretch>
            <a:fillRect/>
          </a:stretch>
        </p:blipFill>
        <p:spPr>
          <a:xfrm>
            <a:off x="2298700" y="2074510"/>
            <a:ext cx="7594600" cy="3454400"/>
          </a:xfrm>
          <a:ln>
            <a:solidFill>
              <a:srgbClr val="0E9ED5"/>
            </a:solidFill>
          </a:ln>
          <a:effectLst>
            <a:outerShdw blurRad="50800" dist="38100" dir="2700000" algn="tl" rotWithShape="0">
              <a:prstClr val="black">
                <a:alpha val="40000"/>
              </a:prstClr>
            </a:outerShdw>
          </a:effectLst>
        </p:spPr>
      </p:pic>
      <p:pic>
        <p:nvPicPr>
          <p:cNvPr id="3" name="Picture 2" descr="A yellow circle with a white symbol and black text&#10;&#10;Description automatically generated">
            <a:hlinkClick r:id="rId3" action="ppaction://hlinksldjump"/>
            <a:extLst>
              <a:ext uri="{FF2B5EF4-FFF2-40B4-BE49-F238E27FC236}">
                <a16:creationId xmlns:a16="http://schemas.microsoft.com/office/drawing/2014/main" id="{4BD1A4E9-0805-6205-B3F6-C54C974C7410}"/>
              </a:ext>
            </a:extLst>
          </p:cNvPr>
          <p:cNvPicPr>
            <a:picLocks noChangeAspect="1"/>
          </p:cNvPicPr>
          <p:nvPr/>
        </p:nvPicPr>
        <p:blipFill>
          <a:blip r:embed="rId4"/>
          <a:srcRect t="5133"/>
          <a:stretch/>
        </p:blipFill>
        <p:spPr>
          <a:xfrm>
            <a:off x="10699296" y="365125"/>
            <a:ext cx="654504" cy="634809"/>
          </a:xfrm>
          <a:prstGeom prst="rect">
            <a:avLst/>
          </a:prstGeom>
        </p:spPr>
      </p:pic>
      <p:sp>
        <p:nvSpPr>
          <p:cNvPr id="4" name="Action Button: Return 3">
            <a:hlinkClick r:id="" action="ppaction://hlinkshowjump?jump=lastslideviewed" highlightClick="1"/>
            <a:extLst>
              <a:ext uri="{FF2B5EF4-FFF2-40B4-BE49-F238E27FC236}">
                <a16:creationId xmlns:a16="http://schemas.microsoft.com/office/drawing/2014/main" id="{8FD68574-3454-62AA-A429-8B1295ACA554}"/>
              </a:ext>
            </a:extLst>
          </p:cNvPr>
          <p:cNvSpPr/>
          <p:nvPr/>
        </p:nvSpPr>
        <p:spPr>
          <a:xfrm>
            <a:off x="10699296" y="999934"/>
            <a:ext cx="654504" cy="634809"/>
          </a:xfrm>
          <a:prstGeom prst="actionButtonReturn">
            <a:avLst/>
          </a:prstGeom>
          <a:solidFill>
            <a:schemeClr val="bg1">
              <a:lumMod val="65000"/>
            </a:schemeClr>
          </a:solidFill>
          <a:ln>
            <a:solidFill>
              <a:srgbClr val="E9713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1648289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1171</TotalTime>
  <Words>2182</Words>
  <Application>Microsoft Macintosh PowerPoint</Application>
  <PresentationFormat>Widescreen</PresentationFormat>
  <Paragraphs>152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Aptos</vt:lpstr>
      <vt:lpstr>Aptos Display</vt:lpstr>
      <vt:lpstr>Arial</vt:lpstr>
      <vt:lpstr>Office Theme</vt:lpstr>
      <vt:lpstr>File Operations</vt:lpstr>
      <vt:lpstr>File Operations</vt:lpstr>
      <vt:lpstr>Files</vt:lpstr>
      <vt:lpstr>Reading from files</vt:lpstr>
      <vt:lpstr>Directories and Paths</vt:lpstr>
      <vt:lpstr>Opening files</vt:lpstr>
      <vt:lpstr>Looping over files</vt:lpstr>
      <vt:lpstr>** Shout your orders!</vt:lpstr>
      <vt:lpstr>** Shout your orders! Solution</vt:lpstr>
      <vt:lpstr>Writing files</vt:lpstr>
      <vt:lpstr>Writing to files using print</vt:lpstr>
      <vt:lpstr>Closing files after opening them</vt:lpstr>
      <vt:lpstr>** The dog wrote it!</vt:lpstr>
      <vt:lpstr>** The dog wrote it! Solution</vt:lpstr>
      <vt:lpstr>End File Operations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HAZELGROVE Kimberley [Mt Lawley Senior High School]</dc:creator>
  <cp:lastModifiedBy>HAZELGROVE Kimberley [Mt Lawley Senior High School]</cp:lastModifiedBy>
  <cp:revision>44</cp:revision>
  <dcterms:created xsi:type="dcterms:W3CDTF">2025-01-08T02:17:29Z</dcterms:created>
  <dcterms:modified xsi:type="dcterms:W3CDTF">2025-03-06T12:13:21Z</dcterms:modified>
</cp:coreProperties>
</file>