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2" r:id="rId3"/>
    <p:sldId id="257" r:id="rId4"/>
    <p:sldId id="258" r:id="rId5"/>
    <p:sldId id="259" r:id="rId6"/>
    <p:sldId id="260" r:id="rId7"/>
    <p:sldId id="261" r:id="rId8"/>
    <p:sldId id="262" r:id="rId9"/>
    <p:sldId id="285" r:id="rId10"/>
    <p:sldId id="286" r:id="rId11"/>
    <p:sldId id="265" r:id="rId12"/>
    <p:sldId id="266" r:id="rId13"/>
    <p:sldId id="267" r:id="rId14"/>
    <p:sldId id="268" r:id="rId15"/>
    <p:sldId id="269" r:id="rId16"/>
    <p:sldId id="270" r:id="rId17"/>
    <p:sldId id="271" r:id="rId18"/>
    <p:sldId id="283" r:id="rId19"/>
    <p:sldId id="272" r:id="rId20"/>
    <p:sldId id="274" r:id="rId21"/>
    <p:sldId id="275" r:id="rId22"/>
    <p:sldId id="277" r:id="rId23"/>
    <p:sldId id="276" r:id="rId24"/>
    <p:sldId id="278" r:id="rId25"/>
    <p:sldId id="279" r:id="rId26"/>
    <p:sldId id="280"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p:restoredTop sz="96301"/>
  </p:normalViewPr>
  <p:slideViewPr>
    <p:cSldViewPr snapToGrid="0">
      <p:cViewPr>
        <p:scale>
          <a:sx n="125" d="100"/>
          <a:sy n="125" d="100"/>
        </p:scale>
        <p:origin x="256" y="480"/>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06D3E-FC72-5779-F9A2-522C46BF85C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C156108D-A9FC-D11C-D232-C041C27A9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F7E8B555-F8B8-900E-5FC1-7BBD6C265BFD}"/>
              </a:ext>
            </a:extLst>
          </p:cNvPr>
          <p:cNvSpPr>
            <a:spLocks noGrp="1"/>
          </p:cNvSpPr>
          <p:nvPr>
            <p:ph type="dt" sz="half" idx="10"/>
          </p:nvPr>
        </p:nvSpPr>
        <p:spPr/>
        <p:txBody>
          <a:bodyPr/>
          <a:lstStyle/>
          <a:p>
            <a:fld id="{87E3D53D-4637-B745-BE01-EECD1538EB06}" type="datetimeFigureOut">
              <a:rPr lang="en-AU" smtClean="0"/>
              <a:t>9/1/2025</a:t>
            </a:fld>
            <a:endParaRPr lang="en-AU"/>
          </a:p>
        </p:txBody>
      </p:sp>
      <p:sp>
        <p:nvSpPr>
          <p:cNvPr id="5" name="Footer Placeholder 4">
            <a:extLst>
              <a:ext uri="{FF2B5EF4-FFF2-40B4-BE49-F238E27FC236}">
                <a16:creationId xmlns:a16="http://schemas.microsoft.com/office/drawing/2014/main" id="{11F51F22-E33E-384D-5629-7A96E56BA92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2E8C5EF-6215-9B88-DB2C-72D6DFCB49CD}"/>
              </a:ext>
            </a:extLst>
          </p:cNvPr>
          <p:cNvSpPr>
            <a:spLocks noGrp="1"/>
          </p:cNvSpPr>
          <p:nvPr>
            <p:ph type="sldNum" sz="quarter" idx="12"/>
          </p:nvPr>
        </p:nvSpPr>
        <p:spPr/>
        <p:txBody>
          <a:bodyPr/>
          <a:lstStyle/>
          <a:p>
            <a:fld id="{90019D23-04A7-DC48-9A0F-FC1297F5DBAF}" type="slidenum">
              <a:rPr lang="en-AU" smtClean="0"/>
              <a:t>‹#›</a:t>
            </a:fld>
            <a:endParaRPr lang="en-AU"/>
          </a:p>
        </p:txBody>
      </p:sp>
    </p:spTree>
    <p:extLst>
      <p:ext uri="{BB962C8B-B14F-4D97-AF65-F5344CB8AC3E}">
        <p14:creationId xmlns:p14="http://schemas.microsoft.com/office/powerpoint/2010/main" val="1807608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33738-9CDD-FDAB-039F-2FF30D2419B2}"/>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884F7C6E-AD1A-315F-6C59-F0699677959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0C3F005C-CDDF-EED5-23B1-C3611D3E94C1}"/>
              </a:ext>
            </a:extLst>
          </p:cNvPr>
          <p:cNvSpPr>
            <a:spLocks noGrp="1"/>
          </p:cNvSpPr>
          <p:nvPr>
            <p:ph type="dt" sz="half" idx="10"/>
          </p:nvPr>
        </p:nvSpPr>
        <p:spPr/>
        <p:txBody>
          <a:bodyPr/>
          <a:lstStyle/>
          <a:p>
            <a:fld id="{87E3D53D-4637-B745-BE01-EECD1538EB06}" type="datetimeFigureOut">
              <a:rPr lang="en-AU" smtClean="0"/>
              <a:t>9/1/2025</a:t>
            </a:fld>
            <a:endParaRPr lang="en-AU"/>
          </a:p>
        </p:txBody>
      </p:sp>
      <p:sp>
        <p:nvSpPr>
          <p:cNvPr id="5" name="Footer Placeholder 4">
            <a:extLst>
              <a:ext uri="{FF2B5EF4-FFF2-40B4-BE49-F238E27FC236}">
                <a16:creationId xmlns:a16="http://schemas.microsoft.com/office/drawing/2014/main" id="{3B09436D-600E-3221-BEAD-60ED35D568A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CC7EA27-3143-F558-09B6-F0F86DFA344E}"/>
              </a:ext>
            </a:extLst>
          </p:cNvPr>
          <p:cNvSpPr>
            <a:spLocks noGrp="1"/>
          </p:cNvSpPr>
          <p:nvPr>
            <p:ph type="sldNum" sz="quarter" idx="12"/>
          </p:nvPr>
        </p:nvSpPr>
        <p:spPr/>
        <p:txBody>
          <a:bodyPr/>
          <a:lstStyle/>
          <a:p>
            <a:fld id="{90019D23-04A7-DC48-9A0F-FC1297F5DBAF}" type="slidenum">
              <a:rPr lang="en-AU" smtClean="0"/>
              <a:t>‹#›</a:t>
            </a:fld>
            <a:endParaRPr lang="en-AU"/>
          </a:p>
        </p:txBody>
      </p:sp>
    </p:spTree>
    <p:extLst>
      <p:ext uri="{BB962C8B-B14F-4D97-AF65-F5344CB8AC3E}">
        <p14:creationId xmlns:p14="http://schemas.microsoft.com/office/powerpoint/2010/main" val="1520376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D8304A-449E-BF65-C09A-13CEEAD94C9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73F222C7-D4E9-0280-1DDF-9955A21423E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552EC616-7CFD-D495-4F1E-3DFE0DDD0F97}"/>
              </a:ext>
            </a:extLst>
          </p:cNvPr>
          <p:cNvSpPr>
            <a:spLocks noGrp="1"/>
          </p:cNvSpPr>
          <p:nvPr>
            <p:ph type="dt" sz="half" idx="10"/>
          </p:nvPr>
        </p:nvSpPr>
        <p:spPr/>
        <p:txBody>
          <a:bodyPr/>
          <a:lstStyle/>
          <a:p>
            <a:fld id="{87E3D53D-4637-B745-BE01-EECD1538EB06}" type="datetimeFigureOut">
              <a:rPr lang="en-AU" smtClean="0"/>
              <a:t>9/1/2025</a:t>
            </a:fld>
            <a:endParaRPr lang="en-AU"/>
          </a:p>
        </p:txBody>
      </p:sp>
      <p:sp>
        <p:nvSpPr>
          <p:cNvPr id="5" name="Footer Placeholder 4">
            <a:extLst>
              <a:ext uri="{FF2B5EF4-FFF2-40B4-BE49-F238E27FC236}">
                <a16:creationId xmlns:a16="http://schemas.microsoft.com/office/drawing/2014/main" id="{DD95ED1D-4D7B-51C7-33D4-CD5DA48BC67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097EF93-6213-1372-203C-093BA3C98D77}"/>
              </a:ext>
            </a:extLst>
          </p:cNvPr>
          <p:cNvSpPr>
            <a:spLocks noGrp="1"/>
          </p:cNvSpPr>
          <p:nvPr>
            <p:ph type="sldNum" sz="quarter" idx="12"/>
          </p:nvPr>
        </p:nvSpPr>
        <p:spPr/>
        <p:txBody>
          <a:bodyPr/>
          <a:lstStyle/>
          <a:p>
            <a:fld id="{90019D23-04A7-DC48-9A0F-FC1297F5DBAF}" type="slidenum">
              <a:rPr lang="en-AU" smtClean="0"/>
              <a:t>‹#›</a:t>
            </a:fld>
            <a:endParaRPr lang="en-AU"/>
          </a:p>
        </p:txBody>
      </p:sp>
    </p:spTree>
    <p:extLst>
      <p:ext uri="{BB962C8B-B14F-4D97-AF65-F5344CB8AC3E}">
        <p14:creationId xmlns:p14="http://schemas.microsoft.com/office/powerpoint/2010/main" val="344809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060C-08B8-A9FD-263F-1B44E903C814}"/>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B651CBD4-5054-1367-3E49-824009184A6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6A08D0B8-6583-3574-C230-C020B0074F95}"/>
              </a:ext>
            </a:extLst>
          </p:cNvPr>
          <p:cNvSpPr>
            <a:spLocks noGrp="1"/>
          </p:cNvSpPr>
          <p:nvPr>
            <p:ph type="dt" sz="half" idx="10"/>
          </p:nvPr>
        </p:nvSpPr>
        <p:spPr/>
        <p:txBody>
          <a:bodyPr/>
          <a:lstStyle/>
          <a:p>
            <a:fld id="{87E3D53D-4637-B745-BE01-EECD1538EB06}" type="datetimeFigureOut">
              <a:rPr lang="en-AU" smtClean="0"/>
              <a:t>9/1/2025</a:t>
            </a:fld>
            <a:endParaRPr lang="en-AU"/>
          </a:p>
        </p:txBody>
      </p:sp>
      <p:sp>
        <p:nvSpPr>
          <p:cNvPr id="5" name="Footer Placeholder 4">
            <a:extLst>
              <a:ext uri="{FF2B5EF4-FFF2-40B4-BE49-F238E27FC236}">
                <a16:creationId xmlns:a16="http://schemas.microsoft.com/office/drawing/2014/main" id="{A7283786-9745-62F7-503D-6C61DA5E452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E8E40B9-2765-A1E6-B5F9-4E77CBDD07DB}"/>
              </a:ext>
            </a:extLst>
          </p:cNvPr>
          <p:cNvSpPr>
            <a:spLocks noGrp="1"/>
          </p:cNvSpPr>
          <p:nvPr>
            <p:ph type="sldNum" sz="quarter" idx="12"/>
          </p:nvPr>
        </p:nvSpPr>
        <p:spPr/>
        <p:txBody>
          <a:bodyPr/>
          <a:lstStyle/>
          <a:p>
            <a:fld id="{90019D23-04A7-DC48-9A0F-FC1297F5DBAF}" type="slidenum">
              <a:rPr lang="en-AU" smtClean="0"/>
              <a:t>‹#›</a:t>
            </a:fld>
            <a:endParaRPr lang="en-AU"/>
          </a:p>
        </p:txBody>
      </p:sp>
    </p:spTree>
    <p:extLst>
      <p:ext uri="{BB962C8B-B14F-4D97-AF65-F5344CB8AC3E}">
        <p14:creationId xmlns:p14="http://schemas.microsoft.com/office/powerpoint/2010/main" val="2158646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8EA1F-B29E-516D-F6C1-FD1E1F83B1D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071AD8AA-191D-8F47-DE14-596E1CC3FA5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E749F08-2261-E186-FAD0-1371EA226C72}"/>
              </a:ext>
            </a:extLst>
          </p:cNvPr>
          <p:cNvSpPr>
            <a:spLocks noGrp="1"/>
          </p:cNvSpPr>
          <p:nvPr>
            <p:ph type="dt" sz="half" idx="10"/>
          </p:nvPr>
        </p:nvSpPr>
        <p:spPr/>
        <p:txBody>
          <a:bodyPr/>
          <a:lstStyle/>
          <a:p>
            <a:fld id="{87E3D53D-4637-B745-BE01-EECD1538EB06}" type="datetimeFigureOut">
              <a:rPr lang="en-AU" smtClean="0"/>
              <a:t>9/1/2025</a:t>
            </a:fld>
            <a:endParaRPr lang="en-AU"/>
          </a:p>
        </p:txBody>
      </p:sp>
      <p:sp>
        <p:nvSpPr>
          <p:cNvPr id="5" name="Footer Placeholder 4">
            <a:extLst>
              <a:ext uri="{FF2B5EF4-FFF2-40B4-BE49-F238E27FC236}">
                <a16:creationId xmlns:a16="http://schemas.microsoft.com/office/drawing/2014/main" id="{CE59CEC9-0AB9-0170-487D-6BF9EDAD500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B105E8C-6FF4-36E5-C845-FD3521C5C713}"/>
              </a:ext>
            </a:extLst>
          </p:cNvPr>
          <p:cNvSpPr>
            <a:spLocks noGrp="1"/>
          </p:cNvSpPr>
          <p:nvPr>
            <p:ph type="sldNum" sz="quarter" idx="12"/>
          </p:nvPr>
        </p:nvSpPr>
        <p:spPr/>
        <p:txBody>
          <a:bodyPr/>
          <a:lstStyle/>
          <a:p>
            <a:fld id="{90019D23-04A7-DC48-9A0F-FC1297F5DBAF}" type="slidenum">
              <a:rPr lang="en-AU" smtClean="0"/>
              <a:t>‹#›</a:t>
            </a:fld>
            <a:endParaRPr lang="en-AU"/>
          </a:p>
        </p:txBody>
      </p:sp>
    </p:spTree>
    <p:extLst>
      <p:ext uri="{BB962C8B-B14F-4D97-AF65-F5344CB8AC3E}">
        <p14:creationId xmlns:p14="http://schemas.microsoft.com/office/powerpoint/2010/main" val="297877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F2A0D-9657-1855-D45E-DD36CC7BEE41}"/>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D63AD472-2760-3173-CBBE-49295A3C4C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61651114-D6C0-B3AC-8E4F-92C4E3C5B16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262B7100-0C30-8012-3CE7-FF67B0CBA339}"/>
              </a:ext>
            </a:extLst>
          </p:cNvPr>
          <p:cNvSpPr>
            <a:spLocks noGrp="1"/>
          </p:cNvSpPr>
          <p:nvPr>
            <p:ph type="dt" sz="half" idx="10"/>
          </p:nvPr>
        </p:nvSpPr>
        <p:spPr/>
        <p:txBody>
          <a:bodyPr/>
          <a:lstStyle/>
          <a:p>
            <a:fld id="{87E3D53D-4637-B745-BE01-EECD1538EB06}" type="datetimeFigureOut">
              <a:rPr lang="en-AU" smtClean="0"/>
              <a:t>9/1/2025</a:t>
            </a:fld>
            <a:endParaRPr lang="en-AU"/>
          </a:p>
        </p:txBody>
      </p:sp>
      <p:sp>
        <p:nvSpPr>
          <p:cNvPr id="6" name="Footer Placeholder 5">
            <a:extLst>
              <a:ext uri="{FF2B5EF4-FFF2-40B4-BE49-F238E27FC236}">
                <a16:creationId xmlns:a16="http://schemas.microsoft.com/office/drawing/2014/main" id="{F169FD32-70C7-EDF4-18A7-331C3963928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2D58466-6F42-C470-DC72-F373A06168BC}"/>
              </a:ext>
            </a:extLst>
          </p:cNvPr>
          <p:cNvSpPr>
            <a:spLocks noGrp="1"/>
          </p:cNvSpPr>
          <p:nvPr>
            <p:ph type="sldNum" sz="quarter" idx="12"/>
          </p:nvPr>
        </p:nvSpPr>
        <p:spPr/>
        <p:txBody>
          <a:bodyPr/>
          <a:lstStyle/>
          <a:p>
            <a:fld id="{90019D23-04A7-DC48-9A0F-FC1297F5DBAF}" type="slidenum">
              <a:rPr lang="en-AU" smtClean="0"/>
              <a:t>‹#›</a:t>
            </a:fld>
            <a:endParaRPr lang="en-AU"/>
          </a:p>
        </p:txBody>
      </p:sp>
    </p:spTree>
    <p:extLst>
      <p:ext uri="{BB962C8B-B14F-4D97-AF65-F5344CB8AC3E}">
        <p14:creationId xmlns:p14="http://schemas.microsoft.com/office/powerpoint/2010/main" val="122612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C1248-A8BC-CFCB-64E5-6578E4143F96}"/>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CB83E559-6E01-C668-7AA0-265FED3CF6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B10FCA2-3B72-5AD1-CAC6-F601ABC697D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BEEF8E31-05DD-CB40-7620-40402D50E1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90DA3A0-678F-C5D0-72B1-BE27B70C568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7CD1A961-8582-7A9F-8DA7-A26511D032BC}"/>
              </a:ext>
            </a:extLst>
          </p:cNvPr>
          <p:cNvSpPr>
            <a:spLocks noGrp="1"/>
          </p:cNvSpPr>
          <p:nvPr>
            <p:ph type="dt" sz="half" idx="10"/>
          </p:nvPr>
        </p:nvSpPr>
        <p:spPr/>
        <p:txBody>
          <a:bodyPr/>
          <a:lstStyle/>
          <a:p>
            <a:fld id="{87E3D53D-4637-B745-BE01-EECD1538EB06}" type="datetimeFigureOut">
              <a:rPr lang="en-AU" smtClean="0"/>
              <a:t>9/1/2025</a:t>
            </a:fld>
            <a:endParaRPr lang="en-AU"/>
          </a:p>
        </p:txBody>
      </p:sp>
      <p:sp>
        <p:nvSpPr>
          <p:cNvPr id="8" name="Footer Placeholder 7">
            <a:extLst>
              <a:ext uri="{FF2B5EF4-FFF2-40B4-BE49-F238E27FC236}">
                <a16:creationId xmlns:a16="http://schemas.microsoft.com/office/drawing/2014/main" id="{39D93FD6-E633-97B9-39EB-15DBDA7D340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B80650E-3194-0809-4625-01CE23F5EE51}"/>
              </a:ext>
            </a:extLst>
          </p:cNvPr>
          <p:cNvSpPr>
            <a:spLocks noGrp="1"/>
          </p:cNvSpPr>
          <p:nvPr>
            <p:ph type="sldNum" sz="quarter" idx="12"/>
          </p:nvPr>
        </p:nvSpPr>
        <p:spPr/>
        <p:txBody>
          <a:bodyPr/>
          <a:lstStyle/>
          <a:p>
            <a:fld id="{90019D23-04A7-DC48-9A0F-FC1297F5DBAF}" type="slidenum">
              <a:rPr lang="en-AU" smtClean="0"/>
              <a:t>‹#›</a:t>
            </a:fld>
            <a:endParaRPr lang="en-AU"/>
          </a:p>
        </p:txBody>
      </p:sp>
    </p:spTree>
    <p:extLst>
      <p:ext uri="{BB962C8B-B14F-4D97-AF65-F5344CB8AC3E}">
        <p14:creationId xmlns:p14="http://schemas.microsoft.com/office/powerpoint/2010/main" val="246235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640E6-01CC-BA16-BEF7-740BA3533F8F}"/>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6DC78093-0EB1-9052-A9AF-708C051E5BC4}"/>
              </a:ext>
            </a:extLst>
          </p:cNvPr>
          <p:cNvSpPr>
            <a:spLocks noGrp="1"/>
          </p:cNvSpPr>
          <p:nvPr>
            <p:ph type="dt" sz="half" idx="10"/>
          </p:nvPr>
        </p:nvSpPr>
        <p:spPr/>
        <p:txBody>
          <a:bodyPr/>
          <a:lstStyle/>
          <a:p>
            <a:fld id="{87E3D53D-4637-B745-BE01-EECD1538EB06}" type="datetimeFigureOut">
              <a:rPr lang="en-AU" smtClean="0"/>
              <a:t>9/1/2025</a:t>
            </a:fld>
            <a:endParaRPr lang="en-AU"/>
          </a:p>
        </p:txBody>
      </p:sp>
      <p:sp>
        <p:nvSpPr>
          <p:cNvPr id="4" name="Footer Placeholder 3">
            <a:extLst>
              <a:ext uri="{FF2B5EF4-FFF2-40B4-BE49-F238E27FC236}">
                <a16:creationId xmlns:a16="http://schemas.microsoft.com/office/drawing/2014/main" id="{1D1003F9-474D-444F-B6D2-3514D051B43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9D6A834-2C33-AC20-55CB-E51942DC83FF}"/>
              </a:ext>
            </a:extLst>
          </p:cNvPr>
          <p:cNvSpPr>
            <a:spLocks noGrp="1"/>
          </p:cNvSpPr>
          <p:nvPr>
            <p:ph type="sldNum" sz="quarter" idx="12"/>
          </p:nvPr>
        </p:nvSpPr>
        <p:spPr/>
        <p:txBody>
          <a:bodyPr/>
          <a:lstStyle/>
          <a:p>
            <a:fld id="{90019D23-04A7-DC48-9A0F-FC1297F5DBAF}" type="slidenum">
              <a:rPr lang="en-AU" smtClean="0"/>
              <a:t>‹#›</a:t>
            </a:fld>
            <a:endParaRPr lang="en-AU"/>
          </a:p>
        </p:txBody>
      </p:sp>
    </p:spTree>
    <p:extLst>
      <p:ext uri="{BB962C8B-B14F-4D97-AF65-F5344CB8AC3E}">
        <p14:creationId xmlns:p14="http://schemas.microsoft.com/office/powerpoint/2010/main" val="3914572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834018-73C1-F4EA-1958-D81AC45623CD}"/>
              </a:ext>
            </a:extLst>
          </p:cNvPr>
          <p:cNvSpPr>
            <a:spLocks noGrp="1"/>
          </p:cNvSpPr>
          <p:nvPr>
            <p:ph type="dt" sz="half" idx="10"/>
          </p:nvPr>
        </p:nvSpPr>
        <p:spPr/>
        <p:txBody>
          <a:bodyPr/>
          <a:lstStyle/>
          <a:p>
            <a:fld id="{87E3D53D-4637-B745-BE01-EECD1538EB06}" type="datetimeFigureOut">
              <a:rPr lang="en-AU" smtClean="0"/>
              <a:t>9/1/2025</a:t>
            </a:fld>
            <a:endParaRPr lang="en-AU"/>
          </a:p>
        </p:txBody>
      </p:sp>
      <p:sp>
        <p:nvSpPr>
          <p:cNvPr id="3" name="Footer Placeholder 2">
            <a:extLst>
              <a:ext uri="{FF2B5EF4-FFF2-40B4-BE49-F238E27FC236}">
                <a16:creationId xmlns:a16="http://schemas.microsoft.com/office/drawing/2014/main" id="{7B0A36FB-67E9-3798-1066-38BB2C03B10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2C506DC-42EC-EAAB-D4AD-F618D1597175}"/>
              </a:ext>
            </a:extLst>
          </p:cNvPr>
          <p:cNvSpPr>
            <a:spLocks noGrp="1"/>
          </p:cNvSpPr>
          <p:nvPr>
            <p:ph type="sldNum" sz="quarter" idx="12"/>
          </p:nvPr>
        </p:nvSpPr>
        <p:spPr/>
        <p:txBody>
          <a:bodyPr/>
          <a:lstStyle/>
          <a:p>
            <a:fld id="{90019D23-04A7-DC48-9A0F-FC1297F5DBAF}" type="slidenum">
              <a:rPr lang="en-AU" smtClean="0"/>
              <a:t>‹#›</a:t>
            </a:fld>
            <a:endParaRPr lang="en-AU"/>
          </a:p>
        </p:txBody>
      </p:sp>
    </p:spTree>
    <p:extLst>
      <p:ext uri="{BB962C8B-B14F-4D97-AF65-F5344CB8AC3E}">
        <p14:creationId xmlns:p14="http://schemas.microsoft.com/office/powerpoint/2010/main" val="2300805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50956-8088-A31E-4AF2-972386D0468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8445A924-013B-AA10-B05B-19657C240D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985E0A23-91CE-19E5-1597-BD26C22F6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BBB34C4-E1AF-2809-F05F-B0FEB6BF33AA}"/>
              </a:ext>
            </a:extLst>
          </p:cNvPr>
          <p:cNvSpPr>
            <a:spLocks noGrp="1"/>
          </p:cNvSpPr>
          <p:nvPr>
            <p:ph type="dt" sz="half" idx="10"/>
          </p:nvPr>
        </p:nvSpPr>
        <p:spPr/>
        <p:txBody>
          <a:bodyPr/>
          <a:lstStyle/>
          <a:p>
            <a:fld id="{87E3D53D-4637-B745-BE01-EECD1538EB06}" type="datetimeFigureOut">
              <a:rPr lang="en-AU" smtClean="0"/>
              <a:t>9/1/2025</a:t>
            </a:fld>
            <a:endParaRPr lang="en-AU"/>
          </a:p>
        </p:txBody>
      </p:sp>
      <p:sp>
        <p:nvSpPr>
          <p:cNvPr id="6" name="Footer Placeholder 5">
            <a:extLst>
              <a:ext uri="{FF2B5EF4-FFF2-40B4-BE49-F238E27FC236}">
                <a16:creationId xmlns:a16="http://schemas.microsoft.com/office/drawing/2014/main" id="{B999EEB5-976F-2470-13B4-7FF824F89ED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BACA6E2-E606-B861-CC24-843417077282}"/>
              </a:ext>
            </a:extLst>
          </p:cNvPr>
          <p:cNvSpPr>
            <a:spLocks noGrp="1"/>
          </p:cNvSpPr>
          <p:nvPr>
            <p:ph type="sldNum" sz="quarter" idx="12"/>
          </p:nvPr>
        </p:nvSpPr>
        <p:spPr/>
        <p:txBody>
          <a:bodyPr/>
          <a:lstStyle/>
          <a:p>
            <a:fld id="{90019D23-04A7-DC48-9A0F-FC1297F5DBAF}" type="slidenum">
              <a:rPr lang="en-AU" smtClean="0"/>
              <a:t>‹#›</a:t>
            </a:fld>
            <a:endParaRPr lang="en-AU"/>
          </a:p>
        </p:txBody>
      </p:sp>
    </p:spTree>
    <p:extLst>
      <p:ext uri="{BB962C8B-B14F-4D97-AF65-F5344CB8AC3E}">
        <p14:creationId xmlns:p14="http://schemas.microsoft.com/office/powerpoint/2010/main" val="1683890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56978-0339-4816-0586-71AE1029261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644715FB-A30D-50FD-765B-0379F31C57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A323CA2-CA51-4DF6-0E45-13C1523169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165B89-ADCF-5330-7DA7-5517A28B4159}"/>
              </a:ext>
            </a:extLst>
          </p:cNvPr>
          <p:cNvSpPr>
            <a:spLocks noGrp="1"/>
          </p:cNvSpPr>
          <p:nvPr>
            <p:ph type="dt" sz="half" idx="10"/>
          </p:nvPr>
        </p:nvSpPr>
        <p:spPr/>
        <p:txBody>
          <a:bodyPr/>
          <a:lstStyle/>
          <a:p>
            <a:fld id="{87E3D53D-4637-B745-BE01-EECD1538EB06}" type="datetimeFigureOut">
              <a:rPr lang="en-AU" smtClean="0"/>
              <a:t>9/1/2025</a:t>
            </a:fld>
            <a:endParaRPr lang="en-AU"/>
          </a:p>
        </p:txBody>
      </p:sp>
      <p:sp>
        <p:nvSpPr>
          <p:cNvPr id="6" name="Footer Placeholder 5">
            <a:extLst>
              <a:ext uri="{FF2B5EF4-FFF2-40B4-BE49-F238E27FC236}">
                <a16:creationId xmlns:a16="http://schemas.microsoft.com/office/drawing/2014/main" id="{1777C147-8A85-7DB0-C9F8-F65BAADA182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1178CF5-F88F-1269-9348-3426218EF83A}"/>
              </a:ext>
            </a:extLst>
          </p:cNvPr>
          <p:cNvSpPr>
            <a:spLocks noGrp="1"/>
          </p:cNvSpPr>
          <p:nvPr>
            <p:ph type="sldNum" sz="quarter" idx="12"/>
          </p:nvPr>
        </p:nvSpPr>
        <p:spPr/>
        <p:txBody>
          <a:bodyPr/>
          <a:lstStyle/>
          <a:p>
            <a:fld id="{90019D23-04A7-DC48-9A0F-FC1297F5DBAF}" type="slidenum">
              <a:rPr lang="en-AU" smtClean="0"/>
              <a:t>‹#›</a:t>
            </a:fld>
            <a:endParaRPr lang="en-AU"/>
          </a:p>
        </p:txBody>
      </p:sp>
    </p:spTree>
    <p:extLst>
      <p:ext uri="{BB962C8B-B14F-4D97-AF65-F5344CB8AC3E}">
        <p14:creationId xmlns:p14="http://schemas.microsoft.com/office/powerpoint/2010/main" val="3865701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472BD0-224E-E276-7B33-FA4379CDA9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EBB1D29D-93DC-68AE-F8A3-A2A3E807DB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C713119B-1149-F04E-2137-5CA09F576B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7E3D53D-4637-B745-BE01-EECD1538EB06}" type="datetimeFigureOut">
              <a:rPr lang="en-AU" smtClean="0"/>
              <a:t>9/1/2025</a:t>
            </a:fld>
            <a:endParaRPr lang="en-AU"/>
          </a:p>
        </p:txBody>
      </p:sp>
      <p:sp>
        <p:nvSpPr>
          <p:cNvPr id="5" name="Footer Placeholder 4">
            <a:extLst>
              <a:ext uri="{FF2B5EF4-FFF2-40B4-BE49-F238E27FC236}">
                <a16:creationId xmlns:a16="http://schemas.microsoft.com/office/drawing/2014/main" id="{E3E76362-8E5C-0B7C-FEDC-71A74F3D5E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206FAA85-53E1-50DF-BA47-4A18A841EC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019D23-04A7-DC48-9A0F-FC1297F5DBAF}" type="slidenum">
              <a:rPr lang="en-AU" smtClean="0"/>
              <a:t>‹#›</a:t>
            </a:fld>
            <a:endParaRPr lang="en-AU"/>
          </a:p>
        </p:txBody>
      </p:sp>
    </p:spTree>
    <p:extLst>
      <p:ext uri="{BB962C8B-B14F-4D97-AF65-F5344CB8AC3E}">
        <p14:creationId xmlns:p14="http://schemas.microsoft.com/office/powerpoint/2010/main" val="1074380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s://www.w3schools.com/python/python_conditions.asp" TargetMode="External"/><Relationship Id="rId5" Type="http://schemas.openxmlformats.org/officeDocument/2006/relationships/hyperlink" Target="https://www.bbc.co.uk/bitesize/guides/z2p9kqt/revision/1"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hyperlink" Target="https://www.bbc.co.uk/bitesize/guides/zy9thyc/test"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s://www.w3schools.com/python/python_lists.asp" TargetMode="External"/><Relationship Id="rId5" Type="http://schemas.openxmlformats.org/officeDocument/2006/relationships/hyperlink" Target="https://www.bbc.co.uk/bitesize/guides/zy9thyc/revision/1" TargetMode="Externa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hyperlink" Target="https://www.bbc.co.uk/bitesize/guides/zy9thyc/test" TargetMode="Externa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5.xml"/><Relationship Id="rId18" Type="http://schemas.openxmlformats.org/officeDocument/2006/relationships/slide" Target="slide21.xml"/><Relationship Id="rId3" Type="http://schemas.openxmlformats.org/officeDocument/2006/relationships/slide" Target="slide4.xml"/><Relationship Id="rId21" Type="http://schemas.openxmlformats.org/officeDocument/2006/relationships/slide" Target="slide25.xml"/><Relationship Id="rId7" Type="http://schemas.openxmlformats.org/officeDocument/2006/relationships/slide" Target="slide8.xml"/><Relationship Id="rId12" Type="http://schemas.openxmlformats.org/officeDocument/2006/relationships/slide" Target="slide14.xml"/><Relationship Id="rId17" Type="http://schemas.openxmlformats.org/officeDocument/2006/relationships/slide" Target="slide20.xml"/><Relationship Id="rId2" Type="http://schemas.openxmlformats.org/officeDocument/2006/relationships/slide" Target="slide3.xml"/><Relationship Id="rId16" Type="http://schemas.openxmlformats.org/officeDocument/2006/relationships/slide" Target="slide18.xml"/><Relationship Id="rId20" Type="http://schemas.openxmlformats.org/officeDocument/2006/relationships/slide" Target="slide24.xml"/><Relationship Id="rId1" Type="http://schemas.openxmlformats.org/officeDocument/2006/relationships/slideLayout" Target="../slideLayouts/slideLayout4.xml"/><Relationship Id="rId6" Type="http://schemas.openxmlformats.org/officeDocument/2006/relationships/slide" Target="slide7.xml"/><Relationship Id="rId11" Type="http://schemas.openxmlformats.org/officeDocument/2006/relationships/slide" Target="slide13.xml"/><Relationship Id="rId5" Type="http://schemas.openxmlformats.org/officeDocument/2006/relationships/slide" Target="slide6.xml"/><Relationship Id="rId15" Type="http://schemas.openxmlformats.org/officeDocument/2006/relationships/slide" Target="slide17.xml"/><Relationship Id="rId23" Type="http://schemas.openxmlformats.org/officeDocument/2006/relationships/image" Target="../media/image2.png"/><Relationship Id="rId10" Type="http://schemas.openxmlformats.org/officeDocument/2006/relationships/slide" Target="slide12.xml"/><Relationship Id="rId19" Type="http://schemas.openxmlformats.org/officeDocument/2006/relationships/slide" Target="slide22.xml"/><Relationship Id="rId4" Type="http://schemas.openxmlformats.org/officeDocument/2006/relationships/slide" Target="slide5.xml"/><Relationship Id="rId9" Type="http://schemas.openxmlformats.org/officeDocument/2006/relationships/slide" Target="slide11.xml"/><Relationship Id="rId14" Type="http://schemas.openxmlformats.org/officeDocument/2006/relationships/slide" Target="slide16.xml"/><Relationship Id="rId22"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https://www.w3schools.com/python/python_for_loops.asp" TargetMode="External"/><Relationship Id="rId5" Type="http://schemas.openxmlformats.org/officeDocument/2006/relationships/hyperlink" Target="https://www.bbc.co.uk/bitesize/guides/z3khpv4/revision/1" TargetMode="Externa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hyperlink" Target="https://www.bbc.co.uk/bitesize/guides/zy9thyc/test" TargetMode="Externa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hyperlink" Target="https://www.w3schools.com/python/python_while_loops.asp" TargetMode="External"/><Relationship Id="rId5" Type="http://schemas.openxmlformats.org/officeDocument/2006/relationships/hyperlink" Target="https://www.bbc.co.uk/bitesize/guides/z3khpv4/revision/1" TargetMode="Externa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en.wikipedia.org/wiki/Hello_world_program" TargetMode="External"/><Relationship Id="rId7" Type="http://schemas.openxmlformats.org/officeDocument/2006/relationships/slide" Target="slide2.xml"/><Relationship Id="rId2" Type="http://schemas.openxmlformats.org/officeDocument/2006/relationships/hyperlink" Target="https://groklearning.com/course/python-for-beginners/"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w3schools.com/python/python_intro.asp" TargetMode="External"/><Relationship Id="rId4" Type="http://schemas.openxmlformats.org/officeDocument/2006/relationships/hyperlink" Target="https://www.bbc.co.uk/bitesize/guides/zwmbgk7/revision/1"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s://www.bbc.co.uk/bitesize/guides/zwmbgk7/test"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D6B21-3962-8232-3269-F267D9323DCA}"/>
              </a:ext>
            </a:extLst>
          </p:cNvPr>
          <p:cNvSpPr>
            <a:spLocks noGrp="1"/>
          </p:cNvSpPr>
          <p:nvPr>
            <p:ph type="ctrTitle"/>
          </p:nvPr>
        </p:nvSpPr>
        <p:spPr>
          <a:xfrm>
            <a:off x="1524000" y="1190519"/>
            <a:ext cx="9144000" cy="1039479"/>
          </a:xfrm>
        </p:spPr>
        <p:txBody>
          <a:bodyPr/>
          <a:lstStyle/>
          <a:p>
            <a:r>
              <a:rPr lang="en-AU" dirty="0">
                <a:solidFill>
                  <a:schemeClr val="bg1"/>
                </a:solidFill>
              </a:rPr>
              <a:t>Python Review</a:t>
            </a:r>
          </a:p>
        </p:txBody>
      </p:sp>
      <p:sp>
        <p:nvSpPr>
          <p:cNvPr id="3" name="Subtitle 2">
            <a:extLst>
              <a:ext uri="{FF2B5EF4-FFF2-40B4-BE49-F238E27FC236}">
                <a16:creationId xmlns:a16="http://schemas.microsoft.com/office/drawing/2014/main" id="{AA3E86D6-5CC3-74AA-A1F5-C74FFC879AD0}"/>
              </a:ext>
            </a:extLst>
          </p:cNvPr>
          <p:cNvSpPr>
            <a:spLocks noGrp="1"/>
          </p:cNvSpPr>
          <p:nvPr>
            <p:ph type="subTitle" idx="1"/>
          </p:nvPr>
        </p:nvSpPr>
        <p:spPr>
          <a:xfrm>
            <a:off x="1524000" y="2181203"/>
            <a:ext cx="9144000" cy="1655762"/>
          </a:xfrm>
        </p:spPr>
        <p:txBody>
          <a:bodyPr/>
          <a:lstStyle/>
          <a:p>
            <a:r>
              <a:rPr lang="en-AU" sz="3200" b="1" dirty="0">
                <a:solidFill>
                  <a:srgbClr val="FFFF00"/>
                </a:solidFill>
              </a:rPr>
              <a:t>Introduction to Programming 2 - Python</a:t>
            </a:r>
          </a:p>
          <a:p>
            <a:r>
              <a:rPr lang="en-AU" sz="3200" b="1" dirty="0">
                <a:solidFill>
                  <a:srgbClr val="FFFF00"/>
                </a:solidFill>
              </a:rPr>
              <a:t>Grok Learning</a:t>
            </a:r>
            <a:endParaRPr lang="en-AU" sz="3200" b="1" dirty="0">
              <a:solidFill>
                <a:srgbClr val="0070C0"/>
              </a:solidFill>
            </a:endParaRPr>
          </a:p>
          <a:p>
            <a:endParaRPr lang="en-AU" dirty="0"/>
          </a:p>
        </p:txBody>
      </p:sp>
      <p:pic>
        <p:nvPicPr>
          <p:cNvPr id="8" name="Picture 7" descr="A screen shot of a computer&#10;&#10;Description automatically generated">
            <a:extLst>
              <a:ext uri="{FF2B5EF4-FFF2-40B4-BE49-F238E27FC236}">
                <a16:creationId xmlns:a16="http://schemas.microsoft.com/office/drawing/2014/main" id="{90C495F4-5FE5-FC6E-51DC-BB182FEF3276}"/>
              </a:ext>
            </a:extLst>
          </p:cNvPr>
          <p:cNvPicPr>
            <a:picLocks noChangeAspect="1"/>
          </p:cNvPicPr>
          <p:nvPr/>
        </p:nvPicPr>
        <p:blipFill>
          <a:blip r:embed="rId2"/>
          <a:stretch>
            <a:fillRect/>
          </a:stretch>
        </p:blipFill>
        <p:spPr>
          <a:xfrm>
            <a:off x="5132231" y="3429000"/>
            <a:ext cx="2359431" cy="3121401"/>
          </a:xfrm>
          <a:prstGeom prst="rect">
            <a:avLst/>
          </a:prstGeom>
        </p:spPr>
      </p:pic>
    </p:spTree>
    <p:extLst>
      <p:ext uri="{BB962C8B-B14F-4D97-AF65-F5344CB8AC3E}">
        <p14:creationId xmlns:p14="http://schemas.microsoft.com/office/powerpoint/2010/main" val="3643099215"/>
      </p:ext>
    </p:extLst>
  </p:cSld>
  <p:clrMapOvr>
    <a:masterClrMapping/>
  </p:clrMapOvr>
  <p:transition spd="slow" advClick="0" advTm="3000">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0B4E3C-0A01-0A4E-67F3-3E8DB06743F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923A2D7-3E27-6BB4-9C08-AF04D7052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137672B-83E7-AB9C-0110-CABFB88005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D0D6DF-27FB-3F1F-0FC0-0BCC05D9DC06}"/>
              </a:ext>
            </a:extLst>
          </p:cNvPr>
          <p:cNvSpPr>
            <a:spLocks noGrp="1"/>
          </p:cNvSpPr>
          <p:nvPr>
            <p:ph type="title"/>
          </p:nvPr>
        </p:nvSpPr>
        <p:spPr>
          <a:xfrm>
            <a:off x="1171074" y="1396686"/>
            <a:ext cx="3240506" cy="4064628"/>
          </a:xfrm>
        </p:spPr>
        <p:txBody>
          <a:bodyPr>
            <a:normAutofit/>
          </a:bodyPr>
          <a:lstStyle/>
          <a:p>
            <a:r>
              <a:rPr lang="en-AU" dirty="0"/>
              <a:t>** Maths mix Solution</a:t>
            </a:r>
            <a:endParaRPr lang="en-AU" dirty="0">
              <a:solidFill>
                <a:srgbClr val="FFFFFF"/>
              </a:solidFill>
            </a:endParaRPr>
          </a:p>
        </p:txBody>
      </p:sp>
      <p:sp>
        <p:nvSpPr>
          <p:cNvPr id="12" name="Arc 11">
            <a:extLst>
              <a:ext uri="{FF2B5EF4-FFF2-40B4-BE49-F238E27FC236}">
                <a16:creationId xmlns:a16="http://schemas.microsoft.com/office/drawing/2014/main" id="{3054E7FD-E945-6D53-A5F2-62CBBDB0B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CFCD90A8-430B-7254-2A3E-F30FA53DF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Content Placeholder 4" descr="A close-up of a number&#10;&#10;Description automatically generated">
            <a:extLst>
              <a:ext uri="{FF2B5EF4-FFF2-40B4-BE49-F238E27FC236}">
                <a16:creationId xmlns:a16="http://schemas.microsoft.com/office/drawing/2014/main" id="{2C95D8DA-908F-943B-85B5-2AD8D03736F5}"/>
              </a:ext>
            </a:extLst>
          </p:cNvPr>
          <p:cNvPicPr>
            <a:picLocks noChangeAspect="1"/>
          </p:cNvPicPr>
          <p:nvPr/>
        </p:nvPicPr>
        <p:blipFill>
          <a:blip r:embed="rId2"/>
          <a:stretch>
            <a:fillRect/>
          </a:stretch>
        </p:blipFill>
        <p:spPr>
          <a:xfrm>
            <a:off x="5529986" y="2952006"/>
            <a:ext cx="6211188" cy="1828986"/>
          </a:xfrm>
          <a:prstGeom prst="rect">
            <a:avLst/>
          </a:prstGeom>
        </p:spPr>
      </p:pic>
      <p:sp>
        <p:nvSpPr>
          <p:cNvPr id="3" name="Action Button: Return 2">
            <a:hlinkClick r:id="" action="ppaction://hlinkshowjump?jump=lastslideviewed" highlightClick="1"/>
            <a:extLst>
              <a:ext uri="{FF2B5EF4-FFF2-40B4-BE49-F238E27FC236}">
                <a16:creationId xmlns:a16="http://schemas.microsoft.com/office/drawing/2014/main" id="{F74C7B55-3C7E-8B91-AE4E-6E2A098416A6}"/>
              </a:ext>
            </a:extLst>
          </p:cNvPr>
          <p:cNvSpPr/>
          <p:nvPr/>
        </p:nvSpPr>
        <p:spPr>
          <a:xfrm>
            <a:off x="8209722" y="5098774"/>
            <a:ext cx="606287" cy="640195"/>
          </a:xfrm>
          <a:prstGeom prst="actionButtonRetur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A yellow circle with a white symbol and black text&#10;&#10;Description automatically generated">
            <a:hlinkClick r:id="rId3" action="ppaction://hlinksldjump"/>
            <a:extLst>
              <a:ext uri="{FF2B5EF4-FFF2-40B4-BE49-F238E27FC236}">
                <a16:creationId xmlns:a16="http://schemas.microsoft.com/office/drawing/2014/main" id="{BBF8A898-3978-A218-909B-CEF7EEFC8D92}"/>
              </a:ext>
            </a:extLst>
          </p:cNvPr>
          <p:cNvPicPr>
            <a:picLocks noChangeAspect="1"/>
          </p:cNvPicPr>
          <p:nvPr/>
        </p:nvPicPr>
        <p:blipFill>
          <a:blip r:embed="rId4"/>
          <a:srcRect t="5133"/>
          <a:stretch/>
        </p:blipFill>
        <p:spPr>
          <a:xfrm>
            <a:off x="10017160" y="527518"/>
            <a:ext cx="804496" cy="780288"/>
          </a:xfrm>
          <a:prstGeom prst="rect">
            <a:avLst/>
          </a:prstGeom>
        </p:spPr>
      </p:pic>
      <p:sp>
        <p:nvSpPr>
          <p:cNvPr id="5" name="Action Button: Forwards or Next 4">
            <a:hlinkClick r:id="" action="ppaction://hlinkshowjump?jump=nextslide" highlightClick="1"/>
            <a:extLst>
              <a:ext uri="{FF2B5EF4-FFF2-40B4-BE49-F238E27FC236}">
                <a16:creationId xmlns:a16="http://schemas.microsoft.com/office/drawing/2014/main" id="{24579545-F007-0967-8EC4-4C9B76856F52}"/>
              </a:ext>
            </a:extLst>
          </p:cNvPr>
          <p:cNvSpPr/>
          <p:nvPr/>
        </p:nvSpPr>
        <p:spPr>
          <a:xfrm>
            <a:off x="11072370" y="678576"/>
            <a:ext cx="546520" cy="478172"/>
          </a:xfrm>
          <a:prstGeom prst="actionButtonForwardNex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88338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5">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BB5588F-619E-8D95-5B5D-E1D2F8359F7C}"/>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kern="1200">
                <a:solidFill>
                  <a:schemeClr val="tx1"/>
                </a:solidFill>
                <a:latin typeface="+mj-lt"/>
                <a:ea typeface="+mj-ea"/>
                <a:cs typeface="+mj-cs"/>
              </a:rPr>
              <a:t>Letters and words</a:t>
            </a:r>
          </a:p>
        </p:txBody>
      </p:sp>
      <p:pic>
        <p:nvPicPr>
          <p:cNvPr id="6" name="Picture 5" descr="A screenshot of a phone&#10;&#10;Description automatically generated">
            <a:extLst>
              <a:ext uri="{FF2B5EF4-FFF2-40B4-BE49-F238E27FC236}">
                <a16:creationId xmlns:a16="http://schemas.microsoft.com/office/drawing/2014/main" id="{5BA03337-4D38-F074-26A2-AC7AC6F00067}"/>
              </a:ext>
            </a:extLst>
          </p:cNvPr>
          <p:cNvPicPr>
            <a:picLocks noChangeAspect="1"/>
          </p:cNvPicPr>
          <p:nvPr/>
        </p:nvPicPr>
        <p:blipFill>
          <a:blip r:embed="rId2"/>
          <a:srcRect b="83564"/>
          <a:stretch/>
        </p:blipFill>
        <p:spPr>
          <a:xfrm>
            <a:off x="4974627" y="646583"/>
            <a:ext cx="5103493" cy="932010"/>
          </a:xfrm>
          <a:prstGeom prst="rect">
            <a:avLst/>
          </a:prstGeom>
        </p:spPr>
      </p:pic>
      <p:pic>
        <p:nvPicPr>
          <p:cNvPr id="3" name="Picture 2" descr="A yellow circle with a white symbol and black text&#10;&#10;Description automatically generated">
            <a:hlinkClick r:id="rId3" action="ppaction://hlinksldjump"/>
            <a:extLst>
              <a:ext uri="{FF2B5EF4-FFF2-40B4-BE49-F238E27FC236}">
                <a16:creationId xmlns:a16="http://schemas.microsoft.com/office/drawing/2014/main" id="{DBD27103-6848-0A54-24EF-EAA4872149A8}"/>
              </a:ext>
            </a:extLst>
          </p:cNvPr>
          <p:cNvPicPr>
            <a:picLocks noChangeAspect="1"/>
          </p:cNvPicPr>
          <p:nvPr/>
        </p:nvPicPr>
        <p:blipFill>
          <a:blip r:embed="rId4"/>
          <a:srcRect t="5133"/>
          <a:stretch/>
        </p:blipFill>
        <p:spPr>
          <a:xfrm>
            <a:off x="9972217" y="851929"/>
            <a:ext cx="804496" cy="780288"/>
          </a:xfrm>
          <a:prstGeom prst="rect">
            <a:avLst/>
          </a:prstGeom>
        </p:spPr>
      </p:pic>
      <p:sp>
        <p:nvSpPr>
          <p:cNvPr id="4" name="Action Button: Forwards or Next 3">
            <a:hlinkClick r:id="" action="ppaction://hlinkshowjump?jump=nextslide" highlightClick="1"/>
            <a:extLst>
              <a:ext uri="{FF2B5EF4-FFF2-40B4-BE49-F238E27FC236}">
                <a16:creationId xmlns:a16="http://schemas.microsoft.com/office/drawing/2014/main" id="{4F5B3E9A-6FC5-7C78-5694-2A202F0538D6}"/>
              </a:ext>
            </a:extLst>
          </p:cNvPr>
          <p:cNvSpPr/>
          <p:nvPr/>
        </p:nvSpPr>
        <p:spPr>
          <a:xfrm>
            <a:off x="11027427" y="1002987"/>
            <a:ext cx="546520" cy="478172"/>
          </a:xfrm>
          <a:prstGeom prst="actionButtonForwardNex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screenshot of a phone&#10;&#10;Description automatically generated">
            <a:extLst>
              <a:ext uri="{FF2B5EF4-FFF2-40B4-BE49-F238E27FC236}">
                <a16:creationId xmlns:a16="http://schemas.microsoft.com/office/drawing/2014/main" id="{32C8360D-7004-7DF7-703C-1D6B2A726BDD}"/>
              </a:ext>
            </a:extLst>
          </p:cNvPr>
          <p:cNvPicPr>
            <a:picLocks noChangeAspect="1"/>
          </p:cNvPicPr>
          <p:nvPr/>
        </p:nvPicPr>
        <p:blipFill>
          <a:blip r:embed="rId2"/>
          <a:srcRect t="15852"/>
          <a:stretch/>
        </p:blipFill>
        <p:spPr>
          <a:xfrm>
            <a:off x="6242137" y="1685841"/>
            <a:ext cx="5103493" cy="4771669"/>
          </a:xfrm>
          <a:prstGeom prst="rect">
            <a:avLst/>
          </a:prstGeom>
        </p:spPr>
      </p:pic>
    </p:spTree>
    <p:extLst>
      <p:ext uri="{BB962C8B-B14F-4D97-AF65-F5344CB8AC3E}">
        <p14:creationId xmlns:p14="http://schemas.microsoft.com/office/powerpoint/2010/main" val="4177409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DBFEDE6-C6F7-9665-F1ED-EFA4316C9BB0}"/>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kern="1200">
                <a:solidFill>
                  <a:schemeClr val="tx1"/>
                </a:solidFill>
                <a:latin typeface="+mj-lt"/>
                <a:ea typeface="+mj-ea"/>
                <a:cs typeface="+mj-cs"/>
              </a:rPr>
              <a:t>Manipulating strings</a:t>
            </a:r>
          </a:p>
        </p:txBody>
      </p:sp>
      <p:pic>
        <p:nvPicPr>
          <p:cNvPr id="5" name="Content Placeholder 4" descr="A screenshot of a phone&#10;&#10;Description automatically generated">
            <a:extLst>
              <a:ext uri="{FF2B5EF4-FFF2-40B4-BE49-F238E27FC236}">
                <a16:creationId xmlns:a16="http://schemas.microsoft.com/office/drawing/2014/main" id="{643796A3-1343-F692-D310-E65111CCC8E9}"/>
              </a:ext>
            </a:extLst>
          </p:cNvPr>
          <p:cNvPicPr>
            <a:picLocks noGrp="1" noChangeAspect="1"/>
          </p:cNvPicPr>
          <p:nvPr>
            <p:ph idx="1"/>
          </p:nvPr>
        </p:nvPicPr>
        <p:blipFill>
          <a:blip r:embed="rId2"/>
          <a:stretch>
            <a:fillRect/>
          </a:stretch>
        </p:blipFill>
        <p:spPr>
          <a:xfrm>
            <a:off x="6304651" y="578738"/>
            <a:ext cx="4890848" cy="5670549"/>
          </a:xfrm>
          <a:prstGeom prst="rect">
            <a:avLst/>
          </a:prstGeom>
        </p:spPr>
      </p:pic>
      <p:pic>
        <p:nvPicPr>
          <p:cNvPr id="9" name="Picture 8" descr="A yellow circle with a white symbol and black text&#10;&#10;Description automatically generated">
            <a:hlinkClick r:id="rId3" action="ppaction://hlinksldjump"/>
            <a:extLst>
              <a:ext uri="{FF2B5EF4-FFF2-40B4-BE49-F238E27FC236}">
                <a16:creationId xmlns:a16="http://schemas.microsoft.com/office/drawing/2014/main" id="{877A8427-0AD1-9EA5-FD95-86A6A9123F1C}"/>
              </a:ext>
            </a:extLst>
          </p:cNvPr>
          <p:cNvPicPr>
            <a:picLocks noChangeAspect="1"/>
          </p:cNvPicPr>
          <p:nvPr/>
        </p:nvPicPr>
        <p:blipFill>
          <a:blip r:embed="rId4"/>
          <a:srcRect t="5133"/>
          <a:stretch/>
        </p:blipFill>
        <p:spPr>
          <a:xfrm>
            <a:off x="11195499" y="402437"/>
            <a:ext cx="804496" cy="780288"/>
          </a:xfrm>
          <a:prstGeom prst="rect">
            <a:avLst/>
          </a:prstGeom>
        </p:spPr>
      </p:pic>
      <p:sp>
        <p:nvSpPr>
          <p:cNvPr id="11" name="Action Button: Forwards or Next 10">
            <a:hlinkClick r:id="" action="ppaction://hlinkshowjump?jump=nextslide" highlightClick="1"/>
            <a:extLst>
              <a:ext uri="{FF2B5EF4-FFF2-40B4-BE49-F238E27FC236}">
                <a16:creationId xmlns:a16="http://schemas.microsoft.com/office/drawing/2014/main" id="{0E3935D7-AB41-5408-F88D-EC0241A1CCCD}"/>
              </a:ext>
            </a:extLst>
          </p:cNvPr>
          <p:cNvSpPr/>
          <p:nvPr/>
        </p:nvSpPr>
        <p:spPr>
          <a:xfrm>
            <a:off x="11324487" y="1483210"/>
            <a:ext cx="546520" cy="478172"/>
          </a:xfrm>
          <a:prstGeom prst="actionButtonForwardNex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86698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1DBE30-69F4-1315-31E4-CA3CA6CE9DAA}"/>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kern="1200">
                <a:solidFill>
                  <a:srgbClr val="FFFFFF"/>
                </a:solidFill>
                <a:latin typeface="+mj-lt"/>
                <a:ea typeface="+mj-ea"/>
                <a:cs typeface="+mj-cs"/>
              </a:rPr>
              <a:t>Making decisions</a:t>
            </a:r>
          </a:p>
        </p:txBody>
      </p:sp>
      <p:pic>
        <p:nvPicPr>
          <p:cNvPr id="5" name="Content Placeholder 4" descr="A screenshot of a computer program&#10;&#10;Description automatically generated">
            <a:extLst>
              <a:ext uri="{FF2B5EF4-FFF2-40B4-BE49-F238E27FC236}">
                <a16:creationId xmlns:a16="http://schemas.microsoft.com/office/drawing/2014/main" id="{EAF384A1-A732-70FD-B295-5BBAE9A8DDC1}"/>
              </a:ext>
            </a:extLst>
          </p:cNvPr>
          <p:cNvPicPr>
            <a:picLocks noChangeAspect="1"/>
          </p:cNvPicPr>
          <p:nvPr/>
        </p:nvPicPr>
        <p:blipFill>
          <a:blip r:embed="rId2"/>
          <a:srcRect b="4824"/>
          <a:stretch/>
        </p:blipFill>
        <p:spPr>
          <a:xfrm>
            <a:off x="5764695" y="426035"/>
            <a:ext cx="6213767" cy="5426125"/>
          </a:xfrm>
          <a:prstGeom prst="rect">
            <a:avLst/>
          </a:prstGeom>
        </p:spPr>
      </p:pic>
      <p:pic>
        <p:nvPicPr>
          <p:cNvPr id="3" name="Picture 2" descr="A yellow circle with a white symbol and black text&#10;&#10;Description automatically generated">
            <a:hlinkClick r:id="rId3" action="ppaction://hlinksldjump"/>
            <a:extLst>
              <a:ext uri="{FF2B5EF4-FFF2-40B4-BE49-F238E27FC236}">
                <a16:creationId xmlns:a16="http://schemas.microsoft.com/office/drawing/2014/main" id="{32316AD3-D314-C95C-C557-94DC0AC6FA94}"/>
              </a:ext>
            </a:extLst>
          </p:cNvPr>
          <p:cNvPicPr>
            <a:picLocks noChangeAspect="1"/>
          </p:cNvPicPr>
          <p:nvPr/>
        </p:nvPicPr>
        <p:blipFill>
          <a:blip r:embed="rId4"/>
          <a:srcRect t="5133"/>
          <a:stretch/>
        </p:blipFill>
        <p:spPr>
          <a:xfrm>
            <a:off x="11173966" y="859154"/>
            <a:ext cx="804496" cy="780288"/>
          </a:xfrm>
          <a:prstGeom prst="rect">
            <a:avLst/>
          </a:prstGeom>
        </p:spPr>
      </p:pic>
      <p:sp>
        <p:nvSpPr>
          <p:cNvPr id="4" name="Action Button: Forwards or Next 3">
            <a:hlinkClick r:id="" action="ppaction://hlinkshowjump?jump=nextslide" highlightClick="1"/>
            <a:extLst>
              <a:ext uri="{FF2B5EF4-FFF2-40B4-BE49-F238E27FC236}">
                <a16:creationId xmlns:a16="http://schemas.microsoft.com/office/drawing/2014/main" id="{3D3CB8B6-E15B-700B-EB12-DF5317322C36}"/>
              </a:ext>
            </a:extLst>
          </p:cNvPr>
          <p:cNvSpPr/>
          <p:nvPr/>
        </p:nvSpPr>
        <p:spPr>
          <a:xfrm>
            <a:off x="11431942" y="1833475"/>
            <a:ext cx="546520" cy="478172"/>
          </a:xfrm>
          <a:prstGeom prst="actionButtonForwardNex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43FCE031-8D0C-5E0E-A3D6-FF7A1E748B3E}"/>
              </a:ext>
            </a:extLst>
          </p:cNvPr>
          <p:cNvSpPr txBox="1"/>
          <p:nvPr/>
        </p:nvSpPr>
        <p:spPr>
          <a:xfrm>
            <a:off x="5764695" y="5869780"/>
            <a:ext cx="6213767" cy="830997"/>
          </a:xfrm>
          <a:prstGeom prst="rect">
            <a:avLst/>
          </a:prstGeom>
          <a:noFill/>
        </p:spPr>
        <p:txBody>
          <a:bodyPr wrap="square">
            <a:spAutoFit/>
          </a:bodyPr>
          <a:lstStyle/>
          <a:p>
            <a:pPr algn="ctr"/>
            <a:r>
              <a:rPr lang="en-AU" sz="1600" dirty="0"/>
              <a:t>For more information on Selection:</a:t>
            </a:r>
          </a:p>
          <a:p>
            <a:pPr marL="285750" indent="-285750" algn="ctr">
              <a:buFont typeface="Arial" panose="020B0604020202020204" pitchFamily="34" charset="0"/>
              <a:buChar char="•"/>
            </a:pPr>
            <a:r>
              <a:rPr lang="en-AU" sz="1600" dirty="0">
                <a:hlinkClick r:id="rId5"/>
              </a:rPr>
              <a:t>https://www.bbc.co.uk/bitesize/guides/z2p9kqt/revision/1</a:t>
            </a:r>
            <a:endParaRPr lang="en-AU" sz="1600" dirty="0"/>
          </a:p>
          <a:p>
            <a:pPr marL="285750" indent="-285750" algn="ctr">
              <a:buFont typeface="Arial" panose="020B0604020202020204" pitchFamily="34" charset="0"/>
              <a:buChar char="•"/>
            </a:pPr>
            <a:r>
              <a:rPr lang="en-AU" sz="1600" dirty="0">
                <a:hlinkClick r:id="rId6"/>
              </a:rPr>
              <a:t>https://www.w3schools.com/python/</a:t>
            </a:r>
            <a:r>
              <a:rPr lang="en-AU" sz="1600" dirty="0" err="1">
                <a:hlinkClick r:id="rId6"/>
              </a:rPr>
              <a:t>python_conditions.asp</a:t>
            </a:r>
            <a:endParaRPr lang="en-AU" sz="1600" dirty="0"/>
          </a:p>
        </p:txBody>
      </p:sp>
    </p:spTree>
    <p:extLst>
      <p:ext uri="{BB962C8B-B14F-4D97-AF65-F5344CB8AC3E}">
        <p14:creationId xmlns:p14="http://schemas.microsoft.com/office/powerpoint/2010/main" val="1266082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2B7622-C294-C7FC-15D3-ECCE3F73AF89}"/>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kern="1200">
                <a:solidFill>
                  <a:srgbClr val="FFFFFF"/>
                </a:solidFill>
                <a:latin typeface="+mj-lt"/>
                <a:ea typeface="+mj-ea"/>
                <a:cs typeface="+mj-cs"/>
              </a:rPr>
              <a:t>Conditional expressions</a:t>
            </a:r>
          </a:p>
        </p:txBody>
      </p:sp>
      <p:pic>
        <p:nvPicPr>
          <p:cNvPr id="5" name="Picture 4" descr="A screenshot of a computer&#10;&#10;Description automatically generated">
            <a:extLst>
              <a:ext uri="{FF2B5EF4-FFF2-40B4-BE49-F238E27FC236}">
                <a16:creationId xmlns:a16="http://schemas.microsoft.com/office/drawing/2014/main" id="{1A8593AF-5363-0EFB-DF09-C9CE8B8009D2}"/>
              </a:ext>
            </a:extLst>
          </p:cNvPr>
          <p:cNvPicPr>
            <a:picLocks noChangeAspect="1"/>
          </p:cNvPicPr>
          <p:nvPr/>
        </p:nvPicPr>
        <p:blipFill>
          <a:blip r:embed="rId2"/>
          <a:stretch>
            <a:fillRect/>
          </a:stretch>
        </p:blipFill>
        <p:spPr>
          <a:xfrm>
            <a:off x="5654699" y="1078719"/>
            <a:ext cx="6267416" cy="4700562"/>
          </a:xfrm>
          <a:prstGeom prst="rect">
            <a:avLst/>
          </a:prstGeom>
        </p:spPr>
      </p:pic>
      <p:pic>
        <p:nvPicPr>
          <p:cNvPr id="4" name="Picture 3" descr="A yellow circle with a white symbol and black text&#10;&#10;Description automatically generated">
            <a:hlinkClick r:id="rId3" action="ppaction://hlinksldjump"/>
            <a:extLst>
              <a:ext uri="{FF2B5EF4-FFF2-40B4-BE49-F238E27FC236}">
                <a16:creationId xmlns:a16="http://schemas.microsoft.com/office/drawing/2014/main" id="{604519AC-9D94-2CD0-541C-52C83871142A}"/>
              </a:ext>
            </a:extLst>
          </p:cNvPr>
          <p:cNvPicPr>
            <a:picLocks noChangeAspect="1"/>
          </p:cNvPicPr>
          <p:nvPr/>
        </p:nvPicPr>
        <p:blipFill>
          <a:blip r:embed="rId4"/>
          <a:srcRect t="5133"/>
          <a:stretch/>
        </p:blipFill>
        <p:spPr>
          <a:xfrm>
            <a:off x="10017160" y="527518"/>
            <a:ext cx="804496" cy="780288"/>
          </a:xfrm>
          <a:prstGeom prst="rect">
            <a:avLst/>
          </a:prstGeom>
        </p:spPr>
      </p:pic>
      <p:sp>
        <p:nvSpPr>
          <p:cNvPr id="6" name="Action Button: Forwards or Next 5">
            <a:hlinkClick r:id="" action="ppaction://hlinkshowjump?jump=nextslide" highlightClick="1"/>
            <a:extLst>
              <a:ext uri="{FF2B5EF4-FFF2-40B4-BE49-F238E27FC236}">
                <a16:creationId xmlns:a16="http://schemas.microsoft.com/office/drawing/2014/main" id="{9A31E8C6-E8FA-8C90-6052-2EF4B16F027B}"/>
              </a:ext>
            </a:extLst>
          </p:cNvPr>
          <p:cNvSpPr/>
          <p:nvPr/>
        </p:nvSpPr>
        <p:spPr>
          <a:xfrm>
            <a:off x="11072370" y="678576"/>
            <a:ext cx="546520" cy="478172"/>
          </a:xfrm>
          <a:prstGeom prst="actionButtonForwardNex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6208D725-3C5B-5DA2-4863-FF922C9EA28A}"/>
              </a:ext>
            </a:extLst>
          </p:cNvPr>
          <p:cNvSpPr txBox="1"/>
          <p:nvPr/>
        </p:nvSpPr>
        <p:spPr>
          <a:xfrm>
            <a:off x="5468548" y="6038094"/>
            <a:ext cx="6720786" cy="584775"/>
          </a:xfrm>
          <a:prstGeom prst="rect">
            <a:avLst/>
          </a:prstGeom>
          <a:noFill/>
        </p:spPr>
        <p:txBody>
          <a:bodyPr wrap="square">
            <a:spAutoFit/>
          </a:bodyPr>
          <a:lstStyle/>
          <a:p>
            <a:pPr marL="285750" indent="-285750" algn="ctr">
              <a:buFont typeface="Arial" panose="020B0604020202020204" pitchFamily="34" charset="0"/>
              <a:buChar char="•"/>
            </a:pPr>
            <a:r>
              <a:rPr lang="en-AU" sz="1600" dirty="0"/>
              <a:t>A quiz on Selection:  </a:t>
            </a:r>
            <a:r>
              <a:rPr lang="en-AU" sz="1600" dirty="0">
                <a:hlinkClick r:id="rId5"/>
              </a:rPr>
              <a:t>https://www.bbc.co.uk/bitesize/guides/zy9thyc/test</a:t>
            </a:r>
            <a:endParaRPr lang="en-AU" sz="1600" dirty="0"/>
          </a:p>
        </p:txBody>
      </p:sp>
    </p:spTree>
    <p:extLst>
      <p:ext uri="{BB962C8B-B14F-4D97-AF65-F5344CB8AC3E}">
        <p14:creationId xmlns:p14="http://schemas.microsoft.com/office/powerpoint/2010/main" val="1943562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570CA8-00C3-D108-3732-5AFF9E40D49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Storing multiple values </a:t>
            </a:r>
          </a:p>
        </p:txBody>
      </p:sp>
      <p:pic>
        <p:nvPicPr>
          <p:cNvPr id="5" name="Content Placeholder 4" descr="A screenshot of a computer program&#10;&#10;Description automatically generated">
            <a:extLst>
              <a:ext uri="{FF2B5EF4-FFF2-40B4-BE49-F238E27FC236}">
                <a16:creationId xmlns:a16="http://schemas.microsoft.com/office/drawing/2014/main" id="{4357DB74-2050-1835-7803-BB5791EFE905}"/>
              </a:ext>
            </a:extLst>
          </p:cNvPr>
          <p:cNvPicPr>
            <a:picLocks noGrp="1" noChangeAspect="1"/>
          </p:cNvPicPr>
          <p:nvPr>
            <p:ph idx="1"/>
          </p:nvPr>
        </p:nvPicPr>
        <p:blipFill>
          <a:blip r:embed="rId2"/>
          <a:srcRect b="6690"/>
          <a:stretch/>
        </p:blipFill>
        <p:spPr>
          <a:xfrm>
            <a:off x="5602222" y="179329"/>
            <a:ext cx="4990348" cy="5713471"/>
          </a:xfrm>
          <a:prstGeom prst="rect">
            <a:avLst/>
          </a:prstGeom>
        </p:spPr>
      </p:pic>
      <p:pic>
        <p:nvPicPr>
          <p:cNvPr id="9" name="Picture 8" descr="A yellow circle with a white symbol and black text&#10;&#10;Description automatically generated">
            <a:hlinkClick r:id="rId3" action="ppaction://hlinksldjump"/>
            <a:extLst>
              <a:ext uri="{FF2B5EF4-FFF2-40B4-BE49-F238E27FC236}">
                <a16:creationId xmlns:a16="http://schemas.microsoft.com/office/drawing/2014/main" id="{AFD8B8A1-11B9-397E-003F-FB31A9752D51}"/>
              </a:ext>
            </a:extLst>
          </p:cNvPr>
          <p:cNvPicPr>
            <a:picLocks noChangeAspect="1"/>
          </p:cNvPicPr>
          <p:nvPr/>
        </p:nvPicPr>
        <p:blipFill>
          <a:blip r:embed="rId4"/>
          <a:srcRect t="5133"/>
          <a:stretch/>
        </p:blipFill>
        <p:spPr>
          <a:xfrm>
            <a:off x="10892582" y="310997"/>
            <a:ext cx="804496" cy="780288"/>
          </a:xfrm>
          <a:prstGeom prst="rect">
            <a:avLst/>
          </a:prstGeom>
        </p:spPr>
      </p:pic>
      <p:sp>
        <p:nvSpPr>
          <p:cNvPr id="11" name="Action Button: Forwards or Next 10">
            <a:hlinkClick r:id="" action="ppaction://hlinkshowjump?jump=nextslide" highlightClick="1"/>
            <a:extLst>
              <a:ext uri="{FF2B5EF4-FFF2-40B4-BE49-F238E27FC236}">
                <a16:creationId xmlns:a16="http://schemas.microsoft.com/office/drawing/2014/main" id="{29C2034B-0D90-27D1-F98A-BE144539BF07}"/>
              </a:ext>
            </a:extLst>
          </p:cNvPr>
          <p:cNvSpPr/>
          <p:nvPr/>
        </p:nvSpPr>
        <p:spPr>
          <a:xfrm>
            <a:off x="11021570" y="1391770"/>
            <a:ext cx="546520" cy="478172"/>
          </a:xfrm>
          <a:prstGeom prst="actionButtonForwardNex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88B2E379-616E-D945-3254-34C267DB11FD}"/>
              </a:ext>
            </a:extLst>
          </p:cNvPr>
          <p:cNvSpPr txBox="1"/>
          <p:nvPr/>
        </p:nvSpPr>
        <p:spPr>
          <a:xfrm>
            <a:off x="5049396" y="5892800"/>
            <a:ext cx="6096000" cy="830997"/>
          </a:xfrm>
          <a:prstGeom prst="rect">
            <a:avLst/>
          </a:prstGeom>
          <a:noFill/>
        </p:spPr>
        <p:txBody>
          <a:bodyPr wrap="square">
            <a:spAutoFit/>
          </a:bodyPr>
          <a:lstStyle/>
          <a:p>
            <a:pPr algn="ctr"/>
            <a:r>
              <a:rPr lang="en-AU" sz="1600" dirty="0"/>
              <a:t>For more information on Arrays and Lists:</a:t>
            </a:r>
          </a:p>
          <a:p>
            <a:pPr marL="285750" indent="-285750" algn="ctr">
              <a:buFont typeface="Arial" panose="020B0604020202020204" pitchFamily="34" charset="0"/>
              <a:buChar char="•"/>
            </a:pPr>
            <a:r>
              <a:rPr lang="en-AU" sz="1600" dirty="0">
                <a:hlinkClick r:id="rId5"/>
              </a:rPr>
              <a:t>https://www.bbc.co.uk/bitesize/guides/zy9thyc/revision/1</a:t>
            </a:r>
            <a:endParaRPr lang="en-AU" sz="1600" dirty="0"/>
          </a:p>
          <a:p>
            <a:pPr marL="285750" indent="-285750" algn="ctr">
              <a:buFont typeface="Arial" panose="020B0604020202020204" pitchFamily="34" charset="0"/>
              <a:buChar char="•"/>
            </a:pPr>
            <a:r>
              <a:rPr lang="en-AU" sz="1600" dirty="0">
                <a:hlinkClick r:id="rId6"/>
              </a:rPr>
              <a:t>https://www.w3schools.com/python/python_lists.asp</a:t>
            </a:r>
            <a:endParaRPr lang="en-AU" sz="1600" dirty="0"/>
          </a:p>
        </p:txBody>
      </p:sp>
    </p:spTree>
    <p:extLst>
      <p:ext uri="{BB962C8B-B14F-4D97-AF65-F5344CB8AC3E}">
        <p14:creationId xmlns:p14="http://schemas.microsoft.com/office/powerpoint/2010/main" val="475765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159E9E-7A6C-E16B-22C4-908D33E87ABF}"/>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Creating and modifying lists</a:t>
            </a:r>
          </a:p>
        </p:txBody>
      </p:sp>
      <p:pic>
        <p:nvPicPr>
          <p:cNvPr id="5" name="Content Placeholder 4" descr="A screenshot of a computer program&#10;&#10;Description automatically generated">
            <a:extLst>
              <a:ext uri="{FF2B5EF4-FFF2-40B4-BE49-F238E27FC236}">
                <a16:creationId xmlns:a16="http://schemas.microsoft.com/office/drawing/2014/main" id="{F39E6603-9032-BF97-AF9F-CAD32D5E9D5C}"/>
              </a:ext>
            </a:extLst>
          </p:cNvPr>
          <p:cNvPicPr>
            <a:picLocks noGrp="1" noChangeAspect="1"/>
          </p:cNvPicPr>
          <p:nvPr>
            <p:ph idx="1"/>
          </p:nvPr>
        </p:nvPicPr>
        <p:blipFill>
          <a:blip r:embed="rId2"/>
          <a:stretch>
            <a:fillRect/>
          </a:stretch>
        </p:blipFill>
        <p:spPr>
          <a:xfrm>
            <a:off x="5132931" y="643466"/>
            <a:ext cx="6069470" cy="5568739"/>
          </a:xfrm>
          <a:prstGeom prst="rect">
            <a:avLst/>
          </a:prstGeom>
        </p:spPr>
      </p:pic>
      <p:pic>
        <p:nvPicPr>
          <p:cNvPr id="7" name="Picture 6" descr="A yellow circle with a white symbol and black text&#10;&#10;Description automatically generated">
            <a:hlinkClick r:id="rId3" action="ppaction://hlinksldjump"/>
            <a:extLst>
              <a:ext uri="{FF2B5EF4-FFF2-40B4-BE49-F238E27FC236}">
                <a16:creationId xmlns:a16="http://schemas.microsoft.com/office/drawing/2014/main" id="{44A1834F-8618-7692-A3FF-537AD600CF54}"/>
              </a:ext>
            </a:extLst>
          </p:cNvPr>
          <p:cNvPicPr>
            <a:picLocks noChangeAspect="1"/>
          </p:cNvPicPr>
          <p:nvPr/>
        </p:nvPicPr>
        <p:blipFill>
          <a:blip r:embed="rId4"/>
          <a:srcRect t="5133"/>
          <a:stretch/>
        </p:blipFill>
        <p:spPr>
          <a:xfrm>
            <a:off x="10892582" y="310997"/>
            <a:ext cx="804496" cy="780288"/>
          </a:xfrm>
          <a:prstGeom prst="rect">
            <a:avLst/>
          </a:prstGeom>
        </p:spPr>
      </p:pic>
      <p:sp>
        <p:nvSpPr>
          <p:cNvPr id="8" name="Action Button: Forwards or Next 7">
            <a:hlinkClick r:id="" action="ppaction://hlinkshowjump?jump=nextslide" highlightClick="1"/>
            <a:extLst>
              <a:ext uri="{FF2B5EF4-FFF2-40B4-BE49-F238E27FC236}">
                <a16:creationId xmlns:a16="http://schemas.microsoft.com/office/drawing/2014/main" id="{9B1ED1DA-4794-D072-4191-6C61DE4F2706}"/>
              </a:ext>
            </a:extLst>
          </p:cNvPr>
          <p:cNvSpPr/>
          <p:nvPr/>
        </p:nvSpPr>
        <p:spPr>
          <a:xfrm>
            <a:off x="11021570" y="1391770"/>
            <a:ext cx="546520" cy="478172"/>
          </a:xfrm>
          <a:prstGeom prst="actionButtonForwardNex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36841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DB9D81-F38F-AE45-3C91-4CB4989875A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Manipulating lists</a:t>
            </a:r>
          </a:p>
        </p:txBody>
      </p:sp>
      <p:pic>
        <p:nvPicPr>
          <p:cNvPr id="5" name="Content Placeholder 4" descr="A screenshot of a computer program&#10;&#10;Description automatically generated">
            <a:extLst>
              <a:ext uri="{FF2B5EF4-FFF2-40B4-BE49-F238E27FC236}">
                <a16:creationId xmlns:a16="http://schemas.microsoft.com/office/drawing/2014/main" id="{5208EB88-AE37-1206-64D5-99E5F85B5E30}"/>
              </a:ext>
            </a:extLst>
          </p:cNvPr>
          <p:cNvPicPr>
            <a:picLocks noGrp="1" noChangeAspect="1"/>
          </p:cNvPicPr>
          <p:nvPr>
            <p:ph idx="1"/>
          </p:nvPr>
        </p:nvPicPr>
        <p:blipFill>
          <a:blip r:embed="rId2"/>
          <a:stretch>
            <a:fillRect/>
          </a:stretch>
        </p:blipFill>
        <p:spPr>
          <a:xfrm>
            <a:off x="5628787" y="401013"/>
            <a:ext cx="4693378" cy="6055973"/>
          </a:xfrm>
          <a:prstGeom prst="rect">
            <a:avLst/>
          </a:prstGeom>
        </p:spPr>
      </p:pic>
      <p:pic>
        <p:nvPicPr>
          <p:cNvPr id="7" name="Picture 6" descr="A yellow circle with a white symbol and black text&#10;&#10;Description automatically generated">
            <a:hlinkClick r:id="rId3" action="ppaction://hlinksldjump"/>
            <a:extLst>
              <a:ext uri="{FF2B5EF4-FFF2-40B4-BE49-F238E27FC236}">
                <a16:creationId xmlns:a16="http://schemas.microsoft.com/office/drawing/2014/main" id="{F2F98E0C-E011-FB1F-2D93-0DF0A86594B3}"/>
              </a:ext>
            </a:extLst>
          </p:cNvPr>
          <p:cNvPicPr>
            <a:picLocks noChangeAspect="1"/>
          </p:cNvPicPr>
          <p:nvPr/>
        </p:nvPicPr>
        <p:blipFill>
          <a:blip r:embed="rId4"/>
          <a:srcRect t="5133"/>
          <a:stretch/>
        </p:blipFill>
        <p:spPr>
          <a:xfrm>
            <a:off x="10892582" y="310997"/>
            <a:ext cx="804496" cy="780288"/>
          </a:xfrm>
          <a:prstGeom prst="rect">
            <a:avLst/>
          </a:prstGeom>
        </p:spPr>
      </p:pic>
      <p:sp>
        <p:nvSpPr>
          <p:cNvPr id="8" name="Action Button: Forwards or Next 7">
            <a:hlinkClick r:id="" action="ppaction://hlinkshowjump?jump=nextslide" highlightClick="1"/>
            <a:extLst>
              <a:ext uri="{FF2B5EF4-FFF2-40B4-BE49-F238E27FC236}">
                <a16:creationId xmlns:a16="http://schemas.microsoft.com/office/drawing/2014/main" id="{7DECBAE1-84B2-5CFB-962E-CBB75C509F7B}"/>
              </a:ext>
            </a:extLst>
          </p:cNvPr>
          <p:cNvSpPr/>
          <p:nvPr/>
        </p:nvSpPr>
        <p:spPr>
          <a:xfrm>
            <a:off x="11021570" y="1391770"/>
            <a:ext cx="546520" cy="478172"/>
          </a:xfrm>
          <a:prstGeom prst="actionButtonForwardNex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54A80FC1-05B6-1719-3BB9-40339FFE394A}"/>
              </a:ext>
            </a:extLst>
          </p:cNvPr>
          <p:cNvSpPr txBox="1"/>
          <p:nvPr/>
        </p:nvSpPr>
        <p:spPr>
          <a:xfrm>
            <a:off x="0" y="6456986"/>
            <a:ext cx="12192000" cy="338554"/>
          </a:xfrm>
          <a:prstGeom prst="rect">
            <a:avLst/>
          </a:prstGeom>
          <a:noFill/>
        </p:spPr>
        <p:txBody>
          <a:bodyPr wrap="square">
            <a:spAutoFit/>
          </a:bodyPr>
          <a:lstStyle/>
          <a:p>
            <a:pPr marL="285750" indent="-285750" algn="ctr">
              <a:buFont typeface="Arial" panose="020B0604020202020204" pitchFamily="34" charset="0"/>
              <a:buChar char="•"/>
            </a:pPr>
            <a:r>
              <a:rPr lang="en-AU" sz="1600" dirty="0"/>
              <a:t>  A quiz on Arrays and Lists:  </a:t>
            </a:r>
            <a:r>
              <a:rPr lang="en-AU" sz="1600" dirty="0">
                <a:hlinkClick r:id="rId5"/>
              </a:rPr>
              <a:t>https://www.bbc.co.uk/bitesize/guides/zy9thyc/test</a:t>
            </a:r>
            <a:endParaRPr lang="en-AU" sz="1600" dirty="0"/>
          </a:p>
        </p:txBody>
      </p:sp>
    </p:spTree>
    <p:extLst>
      <p:ext uri="{BB962C8B-B14F-4D97-AF65-F5344CB8AC3E}">
        <p14:creationId xmlns:p14="http://schemas.microsoft.com/office/powerpoint/2010/main" val="2212385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4880A2-0EDD-DCFF-CFF0-56C969B7D941}"/>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FB2101E-A962-BF55-C21A-75FD607AE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D90F00-ED2B-46AE-AD91-DCC90F681E9E}"/>
              </a:ext>
            </a:extLst>
          </p:cNvPr>
          <p:cNvSpPr>
            <a:spLocks noGrp="1"/>
          </p:cNvSpPr>
          <p:nvPr>
            <p:ph type="title"/>
          </p:nvPr>
        </p:nvSpPr>
        <p:spPr>
          <a:xfrm>
            <a:off x="793662" y="386930"/>
            <a:ext cx="10066122" cy="1298448"/>
          </a:xfrm>
        </p:spPr>
        <p:txBody>
          <a:bodyPr anchor="b">
            <a:normAutofit/>
          </a:bodyPr>
          <a:lstStyle/>
          <a:p>
            <a:r>
              <a:rPr lang="en-AU" sz="4800" dirty="0"/>
              <a:t>** Robots in a line! </a:t>
            </a:r>
          </a:p>
        </p:txBody>
      </p:sp>
      <p:sp>
        <p:nvSpPr>
          <p:cNvPr id="19" name="Rectangle 18">
            <a:extLst>
              <a:ext uri="{FF2B5EF4-FFF2-40B4-BE49-F238E27FC236}">
                <a16:creationId xmlns:a16="http://schemas.microsoft.com/office/drawing/2014/main" id="{F94976DC-AD6C-971D-F76A-5BC43A175C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6491BEB-B8D9-63F5-A66C-55498DB3E0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2261F2-9BB6-5434-8CF2-84089EA6F956}"/>
              </a:ext>
            </a:extLst>
          </p:cNvPr>
          <p:cNvSpPr>
            <a:spLocks noGrp="1"/>
          </p:cNvSpPr>
          <p:nvPr>
            <p:ph idx="1"/>
          </p:nvPr>
        </p:nvSpPr>
        <p:spPr>
          <a:xfrm>
            <a:off x="793661" y="2599509"/>
            <a:ext cx="4530898" cy="3639450"/>
          </a:xfrm>
        </p:spPr>
        <p:txBody>
          <a:bodyPr anchor="ctr">
            <a:normAutofit/>
          </a:bodyPr>
          <a:lstStyle/>
          <a:p>
            <a:endParaRPr lang="en-AU" sz="2000"/>
          </a:p>
          <a:p>
            <a:endParaRPr lang="en-AU" sz="2000"/>
          </a:p>
        </p:txBody>
      </p:sp>
      <p:sp>
        <p:nvSpPr>
          <p:cNvPr id="23" name="Rectangle 22">
            <a:extLst>
              <a:ext uri="{FF2B5EF4-FFF2-40B4-BE49-F238E27FC236}">
                <a16:creationId xmlns:a16="http://schemas.microsoft.com/office/drawing/2014/main" id="{683349C1-D84D-0CC8-FA2B-88B81A66E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ell phone&#10;&#10;Description automatically generated">
            <a:extLst>
              <a:ext uri="{FF2B5EF4-FFF2-40B4-BE49-F238E27FC236}">
                <a16:creationId xmlns:a16="http://schemas.microsoft.com/office/drawing/2014/main" id="{FB8B60A7-A058-F704-DA80-463016E3168C}"/>
              </a:ext>
            </a:extLst>
          </p:cNvPr>
          <p:cNvPicPr>
            <a:picLocks noChangeAspect="1"/>
          </p:cNvPicPr>
          <p:nvPr/>
        </p:nvPicPr>
        <p:blipFill>
          <a:blip r:embed="rId2"/>
          <a:srcRect b="61739"/>
          <a:stretch/>
        </p:blipFill>
        <p:spPr>
          <a:xfrm>
            <a:off x="694704" y="2389218"/>
            <a:ext cx="5132019" cy="3292129"/>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8A5A1AFA-6293-0316-D212-CA37FAB9C455}"/>
              </a:ext>
            </a:extLst>
          </p:cNvPr>
          <p:cNvPicPr>
            <a:picLocks noChangeAspect="1"/>
          </p:cNvPicPr>
          <p:nvPr/>
        </p:nvPicPr>
        <p:blipFill>
          <a:blip r:embed="rId2"/>
          <a:srcRect t="38261"/>
          <a:stretch/>
        </p:blipFill>
        <p:spPr>
          <a:xfrm>
            <a:off x="7111132" y="2389218"/>
            <a:ext cx="3824232" cy="3958573"/>
          </a:xfrm>
          <a:prstGeom prst="rect">
            <a:avLst/>
          </a:prstGeom>
        </p:spPr>
      </p:pic>
      <p:sp>
        <p:nvSpPr>
          <p:cNvPr id="5" name="Action Button: Help 4">
            <a:hlinkClick r:id="" action="ppaction://hlinkshowjump?jump=nextslide" highlightClick="1"/>
            <a:extLst>
              <a:ext uri="{FF2B5EF4-FFF2-40B4-BE49-F238E27FC236}">
                <a16:creationId xmlns:a16="http://schemas.microsoft.com/office/drawing/2014/main" id="{F019ACD3-8744-7A21-274A-01ED24BE6BBD}"/>
              </a:ext>
            </a:extLst>
          </p:cNvPr>
          <p:cNvSpPr/>
          <p:nvPr/>
        </p:nvSpPr>
        <p:spPr>
          <a:xfrm>
            <a:off x="5498731" y="6116848"/>
            <a:ext cx="655983" cy="613450"/>
          </a:xfrm>
          <a:prstGeom prst="actionButtonHelp">
            <a:avLst/>
          </a:prstGeom>
          <a:solidFill>
            <a:srgbClr val="FFC0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b="1">
              <a:ln w="22225">
                <a:solidFill>
                  <a:schemeClr val="accent2"/>
                </a:solidFill>
                <a:prstDash val="solid"/>
              </a:ln>
              <a:solidFill>
                <a:schemeClr val="accent2">
                  <a:lumMod val="40000"/>
                  <a:lumOff val="60000"/>
                </a:schemeClr>
              </a:solidFill>
            </a:endParaRPr>
          </a:p>
        </p:txBody>
      </p:sp>
      <p:pic>
        <p:nvPicPr>
          <p:cNvPr id="6" name="Picture 5" descr="A yellow circle with a white symbol and black text&#10;&#10;Description automatically generated">
            <a:hlinkClick r:id="rId3" action="ppaction://hlinksldjump"/>
            <a:extLst>
              <a:ext uri="{FF2B5EF4-FFF2-40B4-BE49-F238E27FC236}">
                <a16:creationId xmlns:a16="http://schemas.microsoft.com/office/drawing/2014/main" id="{B0470E8E-0E11-2A48-6E8F-B985FB51745E}"/>
              </a:ext>
            </a:extLst>
          </p:cNvPr>
          <p:cNvPicPr>
            <a:picLocks noChangeAspect="1"/>
          </p:cNvPicPr>
          <p:nvPr/>
        </p:nvPicPr>
        <p:blipFill>
          <a:blip r:embed="rId4"/>
          <a:srcRect t="5133"/>
          <a:stretch/>
        </p:blipFill>
        <p:spPr>
          <a:xfrm>
            <a:off x="10721395" y="510209"/>
            <a:ext cx="804496" cy="780288"/>
          </a:xfrm>
          <a:prstGeom prst="rect">
            <a:avLst/>
          </a:prstGeom>
        </p:spPr>
      </p:pic>
    </p:spTree>
    <p:extLst>
      <p:ext uri="{BB962C8B-B14F-4D97-AF65-F5344CB8AC3E}">
        <p14:creationId xmlns:p14="http://schemas.microsoft.com/office/powerpoint/2010/main" val="3496162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E6A9DB-09F5-EEC3-F670-45E7601CBFE6}"/>
              </a:ext>
            </a:extLst>
          </p:cNvPr>
          <p:cNvSpPr>
            <a:spLocks noGrp="1"/>
          </p:cNvSpPr>
          <p:nvPr>
            <p:ph type="title"/>
          </p:nvPr>
        </p:nvSpPr>
        <p:spPr>
          <a:xfrm>
            <a:off x="793662" y="386930"/>
            <a:ext cx="10066122" cy="1298448"/>
          </a:xfrm>
        </p:spPr>
        <p:txBody>
          <a:bodyPr anchor="b">
            <a:normAutofit/>
          </a:bodyPr>
          <a:lstStyle/>
          <a:p>
            <a:r>
              <a:rPr lang="en-AU" sz="4800" dirty="0"/>
              <a:t>** Robots in a line! </a:t>
            </a:r>
            <a:r>
              <a:rPr lang="en-AU" sz="4800"/>
              <a:t>Solution</a:t>
            </a:r>
            <a:endParaRPr lang="en-AU" sz="4800" dirty="0"/>
          </a:p>
        </p:txBody>
      </p:sp>
      <p:sp>
        <p:nvSpPr>
          <p:cNvPr id="19" name="Rectangle 1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0827136-86DB-0A3B-C983-5E1771352842}"/>
              </a:ext>
            </a:extLst>
          </p:cNvPr>
          <p:cNvSpPr>
            <a:spLocks noGrp="1"/>
          </p:cNvSpPr>
          <p:nvPr>
            <p:ph idx="1"/>
          </p:nvPr>
        </p:nvSpPr>
        <p:spPr>
          <a:xfrm>
            <a:off x="793661" y="2599509"/>
            <a:ext cx="4530898" cy="3639450"/>
          </a:xfrm>
        </p:spPr>
        <p:txBody>
          <a:bodyPr anchor="ctr">
            <a:normAutofit/>
          </a:bodyPr>
          <a:lstStyle/>
          <a:p>
            <a:endParaRPr lang="en-AU" sz="2000"/>
          </a:p>
          <a:p>
            <a:endParaRPr lang="en-AU" sz="2000"/>
          </a:p>
        </p:txBody>
      </p:sp>
      <p:pic>
        <p:nvPicPr>
          <p:cNvPr id="5" name="Picture 4" descr="A screen shot of a computer code&#10;&#10;Description automatically generated">
            <a:extLst>
              <a:ext uri="{FF2B5EF4-FFF2-40B4-BE49-F238E27FC236}">
                <a16:creationId xmlns:a16="http://schemas.microsoft.com/office/drawing/2014/main" id="{FF188674-C5BE-6B8D-20FA-4E8FAADD2539}"/>
              </a:ext>
            </a:extLst>
          </p:cNvPr>
          <p:cNvPicPr>
            <a:picLocks noChangeAspect="1"/>
          </p:cNvPicPr>
          <p:nvPr/>
        </p:nvPicPr>
        <p:blipFill>
          <a:blip r:embed="rId2"/>
          <a:stretch>
            <a:fillRect/>
          </a:stretch>
        </p:blipFill>
        <p:spPr>
          <a:xfrm>
            <a:off x="5027690" y="2517349"/>
            <a:ext cx="6018091" cy="3639450"/>
          </a:xfrm>
          <a:prstGeom prst="rect">
            <a:avLst/>
          </a:prstGeom>
        </p:spPr>
      </p:pic>
      <p:sp>
        <p:nvSpPr>
          <p:cNvPr id="23" name="Rectangle 22">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Return 3">
            <a:hlinkClick r:id="" action="ppaction://hlinkshowjump?jump=lastslideviewed" highlightClick="1"/>
            <a:extLst>
              <a:ext uri="{FF2B5EF4-FFF2-40B4-BE49-F238E27FC236}">
                <a16:creationId xmlns:a16="http://schemas.microsoft.com/office/drawing/2014/main" id="{5354AB59-DF2F-6375-EE79-3A81CB2E394B}"/>
              </a:ext>
            </a:extLst>
          </p:cNvPr>
          <p:cNvSpPr/>
          <p:nvPr/>
        </p:nvSpPr>
        <p:spPr>
          <a:xfrm>
            <a:off x="10439494" y="5516604"/>
            <a:ext cx="606287" cy="640195"/>
          </a:xfrm>
          <a:prstGeom prst="actionButtonRetur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descr="A yellow circle with a white symbol and black text&#10;&#10;Description automatically generated">
            <a:hlinkClick r:id="rId3" action="ppaction://hlinksldjump"/>
            <a:extLst>
              <a:ext uri="{FF2B5EF4-FFF2-40B4-BE49-F238E27FC236}">
                <a16:creationId xmlns:a16="http://schemas.microsoft.com/office/drawing/2014/main" id="{F35A73F2-BAA1-4B49-2499-8017E59F8B00}"/>
              </a:ext>
            </a:extLst>
          </p:cNvPr>
          <p:cNvPicPr>
            <a:picLocks noChangeAspect="1"/>
          </p:cNvPicPr>
          <p:nvPr/>
        </p:nvPicPr>
        <p:blipFill>
          <a:blip r:embed="rId4"/>
          <a:srcRect t="5133"/>
          <a:stretch/>
        </p:blipFill>
        <p:spPr>
          <a:xfrm>
            <a:off x="10017160" y="527518"/>
            <a:ext cx="804496" cy="780288"/>
          </a:xfrm>
          <a:prstGeom prst="rect">
            <a:avLst/>
          </a:prstGeom>
        </p:spPr>
      </p:pic>
      <p:sp>
        <p:nvSpPr>
          <p:cNvPr id="8" name="Action Button: Forwards or Next 7">
            <a:hlinkClick r:id="" action="ppaction://hlinkshowjump?jump=nextslide" highlightClick="1"/>
            <a:extLst>
              <a:ext uri="{FF2B5EF4-FFF2-40B4-BE49-F238E27FC236}">
                <a16:creationId xmlns:a16="http://schemas.microsoft.com/office/drawing/2014/main" id="{CAB3EDF8-82A2-1F2A-C82C-625307C065D7}"/>
              </a:ext>
            </a:extLst>
          </p:cNvPr>
          <p:cNvSpPr/>
          <p:nvPr/>
        </p:nvSpPr>
        <p:spPr>
          <a:xfrm>
            <a:off x="11072370" y="678576"/>
            <a:ext cx="546520" cy="478172"/>
          </a:xfrm>
          <a:prstGeom prst="actionButtonForwardNex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83403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E1DCE-0862-ABCD-6F3E-90DBD45B831B}"/>
              </a:ext>
            </a:extLst>
          </p:cNvPr>
          <p:cNvSpPr>
            <a:spLocks noGrp="1"/>
          </p:cNvSpPr>
          <p:nvPr>
            <p:ph type="title"/>
          </p:nvPr>
        </p:nvSpPr>
        <p:spPr/>
        <p:txBody>
          <a:bodyPr/>
          <a:lstStyle/>
          <a:p>
            <a:r>
              <a:rPr lang="en-AU" dirty="0"/>
              <a:t>Python Review</a:t>
            </a:r>
          </a:p>
        </p:txBody>
      </p:sp>
      <p:sp>
        <p:nvSpPr>
          <p:cNvPr id="4" name="Content Placeholder 3">
            <a:extLst>
              <a:ext uri="{FF2B5EF4-FFF2-40B4-BE49-F238E27FC236}">
                <a16:creationId xmlns:a16="http://schemas.microsoft.com/office/drawing/2014/main" id="{2A08E653-B3B8-DD71-EE39-9B0A18F2DA76}"/>
              </a:ext>
            </a:extLst>
          </p:cNvPr>
          <p:cNvSpPr>
            <a:spLocks noGrp="1"/>
          </p:cNvSpPr>
          <p:nvPr>
            <p:ph sz="half" idx="1"/>
          </p:nvPr>
        </p:nvSpPr>
        <p:spPr>
          <a:xfrm>
            <a:off x="838200" y="1382279"/>
            <a:ext cx="5181600" cy="4686011"/>
          </a:xfrm>
        </p:spPr>
        <p:txBody>
          <a:bodyPr>
            <a:normAutofit fontScale="92500"/>
          </a:bodyPr>
          <a:lstStyle/>
          <a:p>
            <a:r>
              <a:rPr lang="en-AU" sz="2400" dirty="0">
                <a:hlinkClick r:id="rId2" action="ppaction://hlinksldjump"/>
              </a:rPr>
              <a:t>Review of introduction to programming</a:t>
            </a:r>
            <a:endParaRPr lang="en-AU" sz="2400" dirty="0"/>
          </a:p>
          <a:p>
            <a:r>
              <a:rPr lang="en-AU" sz="2400" dirty="0">
                <a:hlinkClick r:id="rId3" action="ppaction://hlinksldjump"/>
              </a:rPr>
              <a:t>Printing in Python</a:t>
            </a:r>
            <a:endParaRPr lang="en-AU" sz="2400" dirty="0"/>
          </a:p>
          <a:p>
            <a:r>
              <a:rPr lang="en-AU" sz="2400" dirty="0">
                <a:hlinkClick r:id="rId4" action="ppaction://hlinksldjump"/>
              </a:rPr>
              <a:t>Python the calculator</a:t>
            </a:r>
            <a:endParaRPr lang="en-AU" sz="2400" dirty="0"/>
          </a:p>
          <a:p>
            <a:r>
              <a:rPr lang="en-AU" sz="2400" dirty="0">
                <a:hlinkClick r:id="rId5" action="ppaction://hlinksldjump"/>
              </a:rPr>
              <a:t>Getting input from the user</a:t>
            </a:r>
            <a:endParaRPr lang="en-AU" sz="2400" dirty="0"/>
          </a:p>
          <a:p>
            <a:r>
              <a:rPr lang="en-AU" sz="2400" dirty="0">
                <a:hlinkClick r:id="rId6" action="ppaction://hlinksldjump"/>
              </a:rPr>
              <a:t>Two kinds of numbers</a:t>
            </a:r>
            <a:endParaRPr lang="en-AU" sz="2400" dirty="0"/>
          </a:p>
          <a:p>
            <a:r>
              <a:rPr lang="en-AU" sz="2400" dirty="0">
                <a:hlinkClick r:id="rId7" action="ppaction://hlinksldjump"/>
              </a:rPr>
              <a:t>Division</a:t>
            </a:r>
            <a:endParaRPr lang="en-AU" sz="2400" dirty="0"/>
          </a:p>
          <a:p>
            <a:r>
              <a:rPr lang="en-AU" sz="2400" dirty="0">
                <a:hlinkClick r:id="rId8" action="ppaction://hlinksldjump"/>
              </a:rPr>
              <a:t>** Maths mix</a:t>
            </a:r>
            <a:endParaRPr lang="en-AU" sz="2400" dirty="0"/>
          </a:p>
          <a:p>
            <a:r>
              <a:rPr lang="en-AU" sz="2400" dirty="0">
                <a:hlinkClick r:id="rId9" action="ppaction://hlinksldjump"/>
              </a:rPr>
              <a:t>Letters and words</a:t>
            </a:r>
            <a:endParaRPr lang="en-AU" sz="2400" dirty="0"/>
          </a:p>
          <a:p>
            <a:r>
              <a:rPr lang="en-AU" sz="2400" dirty="0">
                <a:hlinkClick r:id="rId10" action="ppaction://hlinksldjump"/>
              </a:rPr>
              <a:t>Manipulating strings</a:t>
            </a:r>
            <a:endParaRPr lang="en-AU" sz="2400" dirty="0"/>
          </a:p>
          <a:p>
            <a:r>
              <a:rPr lang="en-AU" sz="2400" dirty="0">
                <a:hlinkClick r:id="rId11" action="ppaction://hlinksldjump"/>
              </a:rPr>
              <a:t>Making decisions</a:t>
            </a:r>
            <a:endParaRPr lang="en-AU" sz="2400" dirty="0"/>
          </a:p>
          <a:p>
            <a:r>
              <a:rPr lang="en-AU" sz="2400" dirty="0">
                <a:hlinkClick r:id="rId12" action="ppaction://hlinksldjump"/>
              </a:rPr>
              <a:t>Conditional expressions</a:t>
            </a:r>
            <a:endParaRPr lang="en-AU" sz="2400" dirty="0"/>
          </a:p>
          <a:p>
            <a:endParaRPr lang="en-AU" sz="2400" dirty="0"/>
          </a:p>
          <a:p>
            <a:endParaRPr lang="en-AU" sz="2400" dirty="0"/>
          </a:p>
          <a:p>
            <a:endParaRPr lang="en-AU" dirty="0"/>
          </a:p>
        </p:txBody>
      </p:sp>
      <p:sp>
        <p:nvSpPr>
          <p:cNvPr id="5" name="Content Placeholder 4">
            <a:extLst>
              <a:ext uri="{FF2B5EF4-FFF2-40B4-BE49-F238E27FC236}">
                <a16:creationId xmlns:a16="http://schemas.microsoft.com/office/drawing/2014/main" id="{06801012-9B81-A6BF-6D13-81B17DF4C785}"/>
              </a:ext>
            </a:extLst>
          </p:cNvPr>
          <p:cNvSpPr>
            <a:spLocks noGrp="1"/>
          </p:cNvSpPr>
          <p:nvPr>
            <p:ph sz="half" idx="2"/>
          </p:nvPr>
        </p:nvSpPr>
        <p:spPr>
          <a:xfrm>
            <a:off x="6172200" y="1382279"/>
            <a:ext cx="5181600" cy="4686011"/>
          </a:xfrm>
        </p:spPr>
        <p:txBody>
          <a:bodyPr>
            <a:normAutofit fontScale="92500"/>
          </a:bodyPr>
          <a:lstStyle/>
          <a:p>
            <a:r>
              <a:rPr lang="en-AU" sz="2400" dirty="0">
                <a:hlinkClick r:id="rId13" action="ppaction://hlinksldjump"/>
              </a:rPr>
              <a:t>Storing multiple values</a:t>
            </a:r>
            <a:endParaRPr lang="en-AU" sz="2400" dirty="0"/>
          </a:p>
          <a:p>
            <a:r>
              <a:rPr lang="en-AU" sz="2400" dirty="0">
                <a:hlinkClick r:id="rId14" action="ppaction://hlinksldjump"/>
              </a:rPr>
              <a:t>Creating and modifying lists</a:t>
            </a:r>
            <a:endParaRPr lang="en-AU" sz="2400" dirty="0"/>
          </a:p>
          <a:p>
            <a:r>
              <a:rPr lang="en-AU" sz="2400" dirty="0">
                <a:hlinkClick r:id="rId15" action="ppaction://hlinksldjump"/>
              </a:rPr>
              <a:t>Manipulating lists</a:t>
            </a:r>
            <a:endParaRPr lang="en-AU" sz="2400" dirty="0"/>
          </a:p>
          <a:p>
            <a:r>
              <a:rPr lang="en-AU" sz="2400" dirty="0">
                <a:hlinkClick r:id="rId16" action="ppaction://hlinksldjump"/>
              </a:rPr>
              <a:t>** Robots in a line</a:t>
            </a:r>
            <a:endParaRPr lang="en-AU" sz="2400" dirty="0"/>
          </a:p>
          <a:p>
            <a:r>
              <a:rPr lang="en-AU" sz="2400" dirty="0">
                <a:hlinkClick r:id="rId17" action="ppaction://hlinksldjump"/>
              </a:rPr>
              <a:t>Repeating things (for)</a:t>
            </a:r>
            <a:endParaRPr lang="en-AU" sz="2400" dirty="0"/>
          </a:p>
          <a:p>
            <a:r>
              <a:rPr lang="en-AU" sz="2400" dirty="0">
                <a:hlinkClick r:id="rId18" action="ppaction://hlinksldjump"/>
              </a:rPr>
              <a:t>The range function</a:t>
            </a:r>
            <a:endParaRPr lang="en-AU" sz="2400" dirty="0"/>
          </a:p>
          <a:p>
            <a:r>
              <a:rPr lang="en-AU" sz="2400" dirty="0">
                <a:hlinkClick r:id="rId19" action="ppaction://hlinksldjump"/>
              </a:rPr>
              <a:t>** Up the lift</a:t>
            </a:r>
            <a:endParaRPr lang="en-AU" sz="2400" dirty="0"/>
          </a:p>
          <a:p>
            <a:r>
              <a:rPr lang="en-AU" sz="2400" dirty="0">
                <a:hlinkClick r:id="rId20" action="ppaction://hlinksldjump"/>
              </a:rPr>
              <a:t>Repeating things (while)</a:t>
            </a:r>
            <a:endParaRPr lang="en-AU" sz="2400" dirty="0"/>
          </a:p>
          <a:p>
            <a:r>
              <a:rPr lang="en-AU" sz="2400" dirty="0">
                <a:hlinkClick r:id="rId21" action="ppaction://hlinksldjump"/>
              </a:rPr>
              <a:t>** Guessing game</a:t>
            </a:r>
            <a:endParaRPr lang="en-AU" sz="2400" dirty="0"/>
          </a:p>
          <a:p>
            <a:r>
              <a:rPr lang="en-AU" sz="2400" dirty="0">
                <a:hlinkClick r:id="rId22" action="ppaction://hlinksldjump"/>
              </a:rPr>
              <a:t>End review</a:t>
            </a:r>
            <a:endParaRPr lang="en-AU" sz="2400" dirty="0"/>
          </a:p>
        </p:txBody>
      </p:sp>
      <p:pic>
        <p:nvPicPr>
          <p:cNvPr id="6" name="Picture 5">
            <a:extLst>
              <a:ext uri="{FF2B5EF4-FFF2-40B4-BE49-F238E27FC236}">
                <a16:creationId xmlns:a16="http://schemas.microsoft.com/office/drawing/2014/main" id="{631482C3-5B56-0AC4-D3B3-5CD3CE28851C}"/>
              </a:ext>
            </a:extLst>
          </p:cNvPr>
          <p:cNvPicPr>
            <a:picLocks noChangeAspect="1"/>
          </p:cNvPicPr>
          <p:nvPr/>
        </p:nvPicPr>
        <p:blipFill>
          <a:blip r:embed="rId23"/>
          <a:stretch>
            <a:fillRect/>
          </a:stretch>
        </p:blipFill>
        <p:spPr>
          <a:xfrm>
            <a:off x="10207506" y="5167311"/>
            <a:ext cx="1298694" cy="1325564"/>
          </a:xfrm>
          <a:prstGeom prst="rect">
            <a:avLst/>
          </a:prstGeom>
        </p:spPr>
      </p:pic>
    </p:spTree>
    <p:extLst>
      <p:ext uri="{BB962C8B-B14F-4D97-AF65-F5344CB8AC3E}">
        <p14:creationId xmlns:p14="http://schemas.microsoft.com/office/powerpoint/2010/main" val="368525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E5C1795-7C97-03D9-78A5-37AE59E74A64}"/>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a:solidFill>
                  <a:srgbClr val="FFFFFF"/>
                </a:solidFill>
                <a:latin typeface="+mj-lt"/>
                <a:ea typeface="+mj-ea"/>
                <a:cs typeface="+mj-cs"/>
              </a:rPr>
              <a:t>Control Structures</a:t>
            </a:r>
            <a:br>
              <a:rPr lang="en-US" sz="4000" b="1" kern="1200">
                <a:solidFill>
                  <a:srgbClr val="FFFFFF"/>
                </a:solidFill>
                <a:latin typeface="+mj-lt"/>
                <a:ea typeface="+mj-ea"/>
                <a:cs typeface="+mj-cs"/>
              </a:rPr>
            </a:br>
            <a:r>
              <a:rPr lang="en-US" sz="4000" kern="1200">
                <a:solidFill>
                  <a:srgbClr val="FFFFFF"/>
                </a:solidFill>
                <a:latin typeface="+mj-lt"/>
                <a:ea typeface="+mj-ea"/>
                <a:cs typeface="+mj-cs"/>
              </a:rPr>
              <a:t>Repeating things (for)</a:t>
            </a:r>
          </a:p>
        </p:txBody>
      </p:sp>
      <p:pic>
        <p:nvPicPr>
          <p:cNvPr id="5" name="Content Placeholder 4" descr="A screenshot of a computer program&#10;&#10;Description automatically generated">
            <a:extLst>
              <a:ext uri="{FF2B5EF4-FFF2-40B4-BE49-F238E27FC236}">
                <a16:creationId xmlns:a16="http://schemas.microsoft.com/office/drawing/2014/main" id="{DD76C6D8-19F7-8148-B715-72A3B07A0DD3}"/>
              </a:ext>
            </a:extLst>
          </p:cNvPr>
          <p:cNvPicPr>
            <a:picLocks noGrp="1" noChangeAspect="1"/>
          </p:cNvPicPr>
          <p:nvPr>
            <p:ph idx="1"/>
          </p:nvPr>
        </p:nvPicPr>
        <p:blipFill>
          <a:blip r:embed="rId2"/>
          <a:srcRect b="4276"/>
          <a:stretch/>
        </p:blipFill>
        <p:spPr>
          <a:xfrm>
            <a:off x="5005130" y="283853"/>
            <a:ext cx="6600093" cy="5670265"/>
          </a:xfrm>
          <a:prstGeom prst="rect">
            <a:avLst/>
          </a:prstGeom>
        </p:spPr>
      </p:pic>
      <p:pic>
        <p:nvPicPr>
          <p:cNvPr id="6" name="Picture 5" descr="A yellow circle with a white symbol and black text&#10;&#10;Description automatically generated">
            <a:hlinkClick r:id="rId3" action="ppaction://hlinksldjump"/>
            <a:extLst>
              <a:ext uri="{FF2B5EF4-FFF2-40B4-BE49-F238E27FC236}">
                <a16:creationId xmlns:a16="http://schemas.microsoft.com/office/drawing/2014/main" id="{E1CFBC86-698A-4CB8-5302-1A3576118011}"/>
              </a:ext>
            </a:extLst>
          </p:cNvPr>
          <p:cNvPicPr>
            <a:picLocks noChangeAspect="1"/>
          </p:cNvPicPr>
          <p:nvPr/>
        </p:nvPicPr>
        <p:blipFill>
          <a:blip r:embed="rId4"/>
          <a:srcRect t="5133"/>
          <a:stretch/>
        </p:blipFill>
        <p:spPr>
          <a:xfrm>
            <a:off x="10930301" y="1296517"/>
            <a:ext cx="804496" cy="780288"/>
          </a:xfrm>
          <a:prstGeom prst="rect">
            <a:avLst/>
          </a:prstGeom>
        </p:spPr>
      </p:pic>
      <p:sp>
        <p:nvSpPr>
          <p:cNvPr id="8" name="Action Button: Forwards or Next 7">
            <a:hlinkClick r:id="" action="ppaction://hlinkshowjump?jump=nextslide" highlightClick="1"/>
            <a:extLst>
              <a:ext uri="{FF2B5EF4-FFF2-40B4-BE49-F238E27FC236}">
                <a16:creationId xmlns:a16="http://schemas.microsoft.com/office/drawing/2014/main" id="{1B281605-CF74-C887-A23F-A94C0ED44924}"/>
              </a:ext>
            </a:extLst>
          </p:cNvPr>
          <p:cNvSpPr/>
          <p:nvPr/>
        </p:nvSpPr>
        <p:spPr>
          <a:xfrm>
            <a:off x="11059289" y="2377290"/>
            <a:ext cx="546520" cy="478172"/>
          </a:xfrm>
          <a:prstGeom prst="actionButtonForwardNex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B542AA9E-5BF5-219B-3AC0-95827DC025BE}"/>
              </a:ext>
            </a:extLst>
          </p:cNvPr>
          <p:cNvSpPr txBox="1"/>
          <p:nvPr/>
        </p:nvSpPr>
        <p:spPr>
          <a:xfrm>
            <a:off x="4833715" y="5954118"/>
            <a:ext cx="6771508" cy="830997"/>
          </a:xfrm>
          <a:prstGeom prst="rect">
            <a:avLst/>
          </a:prstGeom>
          <a:noFill/>
        </p:spPr>
        <p:txBody>
          <a:bodyPr wrap="square">
            <a:spAutoFit/>
          </a:bodyPr>
          <a:lstStyle/>
          <a:p>
            <a:pPr algn="ctr"/>
            <a:r>
              <a:rPr lang="en-AU" sz="1600" dirty="0"/>
              <a:t>For more information on Repeating (for, while loops):</a:t>
            </a:r>
          </a:p>
          <a:p>
            <a:pPr marL="285750" indent="-285750" algn="ctr">
              <a:buFont typeface="Arial" panose="020B0604020202020204" pitchFamily="34" charset="0"/>
              <a:buChar char="•"/>
            </a:pPr>
            <a:r>
              <a:rPr lang="en-AU" sz="1600" dirty="0">
                <a:hlinkClick r:id="rId5"/>
              </a:rPr>
              <a:t>https://www.bbc.co.uk/bitesize/guides/z3khpv4/revision/1</a:t>
            </a:r>
            <a:endParaRPr lang="en-AU" sz="1600" dirty="0"/>
          </a:p>
          <a:p>
            <a:pPr marL="285750" indent="-285750" algn="ctr">
              <a:buFont typeface="Arial" panose="020B0604020202020204" pitchFamily="34" charset="0"/>
              <a:buChar char="•"/>
            </a:pPr>
            <a:r>
              <a:rPr lang="en-AU" sz="1600" dirty="0">
                <a:hlinkClick r:id="rId6"/>
              </a:rPr>
              <a:t>https://www.w3schools.com/python/python_for_loops.asp</a:t>
            </a:r>
            <a:endParaRPr lang="en-AU" sz="1600" dirty="0"/>
          </a:p>
        </p:txBody>
      </p:sp>
    </p:spTree>
    <p:extLst>
      <p:ext uri="{BB962C8B-B14F-4D97-AF65-F5344CB8AC3E}">
        <p14:creationId xmlns:p14="http://schemas.microsoft.com/office/powerpoint/2010/main" val="3891620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BB80A89-AFB4-A559-4929-0E0C483BC2E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The range function</a:t>
            </a:r>
          </a:p>
        </p:txBody>
      </p:sp>
      <p:pic>
        <p:nvPicPr>
          <p:cNvPr id="5" name="Content Placeholder 4" descr="A screenshot of a computer&#10;&#10;Description automatically generated">
            <a:extLst>
              <a:ext uri="{FF2B5EF4-FFF2-40B4-BE49-F238E27FC236}">
                <a16:creationId xmlns:a16="http://schemas.microsoft.com/office/drawing/2014/main" id="{71A7D74B-1865-5715-9C14-2589BCF360CE}"/>
              </a:ext>
            </a:extLst>
          </p:cNvPr>
          <p:cNvPicPr>
            <a:picLocks noGrp="1" noChangeAspect="1"/>
          </p:cNvPicPr>
          <p:nvPr>
            <p:ph idx="1"/>
          </p:nvPr>
        </p:nvPicPr>
        <p:blipFill>
          <a:blip r:embed="rId2"/>
          <a:stretch>
            <a:fillRect/>
          </a:stretch>
        </p:blipFill>
        <p:spPr>
          <a:xfrm>
            <a:off x="5619992" y="467208"/>
            <a:ext cx="4990619" cy="5923584"/>
          </a:xfrm>
          <a:prstGeom prst="rect">
            <a:avLst/>
          </a:prstGeom>
        </p:spPr>
      </p:pic>
      <p:pic>
        <p:nvPicPr>
          <p:cNvPr id="3" name="Picture 2" descr="A yellow circle with a white symbol and black text&#10;&#10;Description automatically generated">
            <a:hlinkClick r:id="rId3" action="ppaction://hlinksldjump"/>
            <a:extLst>
              <a:ext uri="{FF2B5EF4-FFF2-40B4-BE49-F238E27FC236}">
                <a16:creationId xmlns:a16="http://schemas.microsoft.com/office/drawing/2014/main" id="{C335419D-E3DE-76D3-A4E1-695F7B90BC9B}"/>
              </a:ext>
            </a:extLst>
          </p:cNvPr>
          <p:cNvPicPr>
            <a:picLocks noChangeAspect="1"/>
          </p:cNvPicPr>
          <p:nvPr/>
        </p:nvPicPr>
        <p:blipFill>
          <a:blip r:embed="rId4"/>
          <a:srcRect t="5133"/>
          <a:stretch/>
        </p:blipFill>
        <p:spPr>
          <a:xfrm>
            <a:off x="10892582" y="310997"/>
            <a:ext cx="804496" cy="780288"/>
          </a:xfrm>
          <a:prstGeom prst="rect">
            <a:avLst/>
          </a:prstGeom>
        </p:spPr>
      </p:pic>
      <p:sp>
        <p:nvSpPr>
          <p:cNvPr id="4" name="Action Button: Forwards or Next 3">
            <a:hlinkClick r:id="" action="ppaction://hlinkshowjump?jump=nextslide" highlightClick="1"/>
            <a:extLst>
              <a:ext uri="{FF2B5EF4-FFF2-40B4-BE49-F238E27FC236}">
                <a16:creationId xmlns:a16="http://schemas.microsoft.com/office/drawing/2014/main" id="{6F620477-ED16-C46D-B6DF-DC7F87FF4915}"/>
              </a:ext>
            </a:extLst>
          </p:cNvPr>
          <p:cNvSpPr/>
          <p:nvPr/>
        </p:nvSpPr>
        <p:spPr>
          <a:xfrm>
            <a:off x="11021570" y="1391770"/>
            <a:ext cx="546520" cy="478172"/>
          </a:xfrm>
          <a:prstGeom prst="actionButtonForwardNex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37020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8ADD9D-C56F-5D23-4B03-32AD424E6DF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60AE5-D682-0C58-92D2-9292EEAF406A}"/>
              </a:ext>
            </a:extLst>
          </p:cNvPr>
          <p:cNvSpPr>
            <a:spLocks noGrp="1"/>
          </p:cNvSpPr>
          <p:nvPr>
            <p:ph type="title"/>
          </p:nvPr>
        </p:nvSpPr>
        <p:spPr>
          <a:xfrm>
            <a:off x="645065" y="1463040"/>
            <a:ext cx="3796306" cy="2690949"/>
          </a:xfrm>
        </p:spPr>
        <p:txBody>
          <a:bodyPr anchor="t">
            <a:normAutofit/>
          </a:bodyPr>
          <a:lstStyle/>
          <a:p>
            <a:r>
              <a:rPr lang="en-AU" sz="4800"/>
              <a:t>** Up the lift</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 program&#10;&#10;Description automatically generated">
            <a:extLst>
              <a:ext uri="{FF2B5EF4-FFF2-40B4-BE49-F238E27FC236}">
                <a16:creationId xmlns:a16="http://schemas.microsoft.com/office/drawing/2014/main" id="{3C11422F-3EB5-4940-58E9-CC1C8FCE3A6D}"/>
              </a:ext>
            </a:extLst>
          </p:cNvPr>
          <p:cNvPicPr>
            <a:picLocks noGrp="1" noChangeAspect="1"/>
          </p:cNvPicPr>
          <p:nvPr>
            <p:ph idx="1"/>
          </p:nvPr>
        </p:nvPicPr>
        <p:blipFill>
          <a:blip r:embed="rId2"/>
          <a:stretch>
            <a:fillRect/>
          </a:stretch>
        </p:blipFill>
        <p:spPr>
          <a:xfrm>
            <a:off x="5872051" y="772661"/>
            <a:ext cx="4822453" cy="5312042"/>
          </a:xfrm>
        </p:spPr>
      </p:pic>
      <p:sp>
        <p:nvSpPr>
          <p:cNvPr id="3" name="Action Button: Help 2">
            <a:hlinkClick r:id="" action="ppaction://hlinkshowjump?jump=nextslide" highlightClick="1"/>
            <a:extLst>
              <a:ext uri="{FF2B5EF4-FFF2-40B4-BE49-F238E27FC236}">
                <a16:creationId xmlns:a16="http://schemas.microsoft.com/office/drawing/2014/main" id="{72D23DBD-E1A4-2077-BA26-4EFFFFEB1059}"/>
              </a:ext>
            </a:extLst>
          </p:cNvPr>
          <p:cNvSpPr/>
          <p:nvPr/>
        </p:nvSpPr>
        <p:spPr>
          <a:xfrm>
            <a:off x="10983023" y="5656721"/>
            <a:ext cx="655983" cy="613450"/>
          </a:xfrm>
          <a:prstGeom prst="actionButtonHelp">
            <a:avLst/>
          </a:prstGeom>
          <a:solidFill>
            <a:srgbClr val="FFC0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b="1">
              <a:ln w="22225">
                <a:solidFill>
                  <a:schemeClr val="accent2"/>
                </a:solidFill>
                <a:prstDash val="solid"/>
              </a:ln>
              <a:solidFill>
                <a:schemeClr val="accent2">
                  <a:lumMod val="40000"/>
                  <a:lumOff val="60000"/>
                </a:schemeClr>
              </a:solidFill>
            </a:endParaRPr>
          </a:p>
        </p:txBody>
      </p:sp>
      <p:pic>
        <p:nvPicPr>
          <p:cNvPr id="4" name="Picture 3" descr="A yellow circle with a white symbol and black text&#10;&#10;Description automatically generated">
            <a:hlinkClick r:id="rId3" action="ppaction://hlinksldjump"/>
            <a:extLst>
              <a:ext uri="{FF2B5EF4-FFF2-40B4-BE49-F238E27FC236}">
                <a16:creationId xmlns:a16="http://schemas.microsoft.com/office/drawing/2014/main" id="{6CA5D59D-CE96-466B-42FF-4432CBC593B0}"/>
              </a:ext>
            </a:extLst>
          </p:cNvPr>
          <p:cNvPicPr>
            <a:picLocks noChangeAspect="1"/>
          </p:cNvPicPr>
          <p:nvPr/>
        </p:nvPicPr>
        <p:blipFill>
          <a:blip r:embed="rId4"/>
          <a:srcRect t="5133"/>
          <a:stretch/>
        </p:blipFill>
        <p:spPr>
          <a:xfrm>
            <a:off x="10892582" y="310997"/>
            <a:ext cx="804496" cy="780288"/>
          </a:xfrm>
          <a:prstGeom prst="rect">
            <a:avLst/>
          </a:prstGeom>
        </p:spPr>
      </p:pic>
    </p:spTree>
    <p:extLst>
      <p:ext uri="{BB962C8B-B14F-4D97-AF65-F5344CB8AC3E}">
        <p14:creationId xmlns:p14="http://schemas.microsoft.com/office/powerpoint/2010/main" val="1829197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F7C23-EF9F-FBC0-A376-2ED03B3BC5A3}"/>
              </a:ext>
            </a:extLst>
          </p:cNvPr>
          <p:cNvSpPr>
            <a:spLocks noGrp="1"/>
          </p:cNvSpPr>
          <p:nvPr>
            <p:ph type="title"/>
          </p:nvPr>
        </p:nvSpPr>
        <p:spPr>
          <a:xfrm>
            <a:off x="645065" y="1463040"/>
            <a:ext cx="3796306" cy="2690949"/>
          </a:xfrm>
        </p:spPr>
        <p:txBody>
          <a:bodyPr anchor="t">
            <a:normAutofit/>
          </a:bodyPr>
          <a:lstStyle/>
          <a:p>
            <a:r>
              <a:rPr lang="en-AU" sz="4800" dirty="0"/>
              <a:t>** Up the lift Solution</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 code&#10;&#10;Description automatically generated">
            <a:extLst>
              <a:ext uri="{FF2B5EF4-FFF2-40B4-BE49-F238E27FC236}">
                <a16:creationId xmlns:a16="http://schemas.microsoft.com/office/drawing/2014/main" id="{4E219E62-B8A9-9C8B-610B-F305DAB591E5}"/>
              </a:ext>
            </a:extLst>
          </p:cNvPr>
          <p:cNvPicPr>
            <a:picLocks noGrp="1" noChangeAspect="1"/>
          </p:cNvPicPr>
          <p:nvPr>
            <p:ph idx="1"/>
          </p:nvPr>
        </p:nvPicPr>
        <p:blipFill>
          <a:blip r:embed="rId2"/>
          <a:srcRect t="6875"/>
          <a:stretch/>
        </p:blipFill>
        <p:spPr>
          <a:xfrm>
            <a:off x="5558335" y="2690191"/>
            <a:ext cx="5723897" cy="1595401"/>
          </a:xfrm>
        </p:spPr>
      </p:pic>
      <p:sp>
        <p:nvSpPr>
          <p:cNvPr id="3" name="Action Button: Return 2">
            <a:hlinkClick r:id="" action="ppaction://hlinkshowjump?jump=lastslideviewed" highlightClick="1"/>
            <a:extLst>
              <a:ext uri="{FF2B5EF4-FFF2-40B4-BE49-F238E27FC236}">
                <a16:creationId xmlns:a16="http://schemas.microsoft.com/office/drawing/2014/main" id="{1F697AF1-1D2B-4576-7290-E9B3386782F8}"/>
              </a:ext>
            </a:extLst>
          </p:cNvPr>
          <p:cNvSpPr/>
          <p:nvPr/>
        </p:nvSpPr>
        <p:spPr>
          <a:xfrm>
            <a:off x="11032719" y="5629976"/>
            <a:ext cx="606287" cy="640195"/>
          </a:xfrm>
          <a:prstGeom prst="actionButtonRetur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A yellow circle with a white symbol and black text&#10;&#10;Description automatically generated">
            <a:hlinkClick r:id="rId3" action="ppaction://hlinksldjump"/>
            <a:extLst>
              <a:ext uri="{FF2B5EF4-FFF2-40B4-BE49-F238E27FC236}">
                <a16:creationId xmlns:a16="http://schemas.microsoft.com/office/drawing/2014/main" id="{0634E00F-BDDC-D69F-6723-7B55F28902AD}"/>
              </a:ext>
            </a:extLst>
          </p:cNvPr>
          <p:cNvPicPr>
            <a:picLocks noChangeAspect="1"/>
          </p:cNvPicPr>
          <p:nvPr/>
        </p:nvPicPr>
        <p:blipFill>
          <a:blip r:embed="rId4"/>
          <a:srcRect t="5133"/>
          <a:stretch/>
        </p:blipFill>
        <p:spPr>
          <a:xfrm>
            <a:off x="10892582" y="310997"/>
            <a:ext cx="804496" cy="780288"/>
          </a:xfrm>
          <a:prstGeom prst="rect">
            <a:avLst/>
          </a:prstGeom>
        </p:spPr>
      </p:pic>
      <p:sp>
        <p:nvSpPr>
          <p:cNvPr id="7" name="Action Button: Forwards or Next 6">
            <a:hlinkClick r:id="" action="ppaction://hlinkshowjump?jump=nextslide" highlightClick="1"/>
            <a:extLst>
              <a:ext uri="{FF2B5EF4-FFF2-40B4-BE49-F238E27FC236}">
                <a16:creationId xmlns:a16="http://schemas.microsoft.com/office/drawing/2014/main" id="{0C243B0C-6352-80DD-08EC-FB68086B4F46}"/>
              </a:ext>
            </a:extLst>
          </p:cNvPr>
          <p:cNvSpPr/>
          <p:nvPr/>
        </p:nvSpPr>
        <p:spPr>
          <a:xfrm>
            <a:off x="11021570" y="1391770"/>
            <a:ext cx="546520" cy="478172"/>
          </a:xfrm>
          <a:prstGeom prst="actionButtonForwardNex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2047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98DDEFE-B836-6ED6-AD2B-653FFA72E63C}"/>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Repeating things (while)</a:t>
            </a:r>
          </a:p>
        </p:txBody>
      </p:sp>
      <p:pic>
        <p:nvPicPr>
          <p:cNvPr id="5" name="Content Placeholder 4" descr="A screenshot of a computer&#10;&#10;Description automatically generated">
            <a:extLst>
              <a:ext uri="{FF2B5EF4-FFF2-40B4-BE49-F238E27FC236}">
                <a16:creationId xmlns:a16="http://schemas.microsoft.com/office/drawing/2014/main" id="{A9B432F4-8E9B-0E52-CEAD-5C1FA67CA8A4}"/>
              </a:ext>
            </a:extLst>
          </p:cNvPr>
          <p:cNvPicPr>
            <a:picLocks noGrp="1" noChangeAspect="1"/>
          </p:cNvPicPr>
          <p:nvPr>
            <p:ph idx="1"/>
          </p:nvPr>
        </p:nvPicPr>
        <p:blipFill>
          <a:blip r:embed="rId2"/>
          <a:srcRect b="5320"/>
          <a:stretch/>
        </p:blipFill>
        <p:spPr>
          <a:xfrm>
            <a:off x="5212746" y="233528"/>
            <a:ext cx="5805112" cy="5608472"/>
          </a:xfrm>
          <a:prstGeom prst="rect">
            <a:avLst/>
          </a:prstGeom>
        </p:spPr>
      </p:pic>
      <p:pic>
        <p:nvPicPr>
          <p:cNvPr id="3" name="Picture 2" descr="A yellow circle with a white symbol and black text&#10;&#10;Description automatically generated">
            <a:hlinkClick r:id="rId3" action="ppaction://hlinksldjump"/>
            <a:extLst>
              <a:ext uri="{FF2B5EF4-FFF2-40B4-BE49-F238E27FC236}">
                <a16:creationId xmlns:a16="http://schemas.microsoft.com/office/drawing/2014/main" id="{931A9D9D-9943-DBCD-D6F0-465124FDDBDE}"/>
              </a:ext>
            </a:extLst>
          </p:cNvPr>
          <p:cNvPicPr>
            <a:picLocks noChangeAspect="1"/>
          </p:cNvPicPr>
          <p:nvPr/>
        </p:nvPicPr>
        <p:blipFill>
          <a:blip r:embed="rId4"/>
          <a:srcRect t="5133"/>
          <a:stretch/>
        </p:blipFill>
        <p:spPr>
          <a:xfrm>
            <a:off x="10892582" y="310997"/>
            <a:ext cx="804496" cy="780288"/>
          </a:xfrm>
          <a:prstGeom prst="rect">
            <a:avLst/>
          </a:prstGeom>
        </p:spPr>
      </p:pic>
      <p:sp>
        <p:nvSpPr>
          <p:cNvPr id="4" name="Action Button: Forwards or Next 3">
            <a:hlinkClick r:id="" action="ppaction://hlinkshowjump?jump=nextslide" highlightClick="1"/>
            <a:extLst>
              <a:ext uri="{FF2B5EF4-FFF2-40B4-BE49-F238E27FC236}">
                <a16:creationId xmlns:a16="http://schemas.microsoft.com/office/drawing/2014/main" id="{923C12CC-D3FB-0F9D-5726-9C33D72115CA}"/>
              </a:ext>
            </a:extLst>
          </p:cNvPr>
          <p:cNvSpPr/>
          <p:nvPr/>
        </p:nvSpPr>
        <p:spPr>
          <a:xfrm>
            <a:off x="11021570" y="1391770"/>
            <a:ext cx="546520" cy="478172"/>
          </a:xfrm>
          <a:prstGeom prst="actionButtonForwardNex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76F3684B-FC8B-2E65-59E2-4D02749DE19D}"/>
              </a:ext>
            </a:extLst>
          </p:cNvPr>
          <p:cNvSpPr txBox="1"/>
          <p:nvPr/>
        </p:nvSpPr>
        <p:spPr>
          <a:xfrm>
            <a:off x="4882272" y="5770166"/>
            <a:ext cx="6096000" cy="830997"/>
          </a:xfrm>
          <a:prstGeom prst="rect">
            <a:avLst/>
          </a:prstGeom>
          <a:noFill/>
        </p:spPr>
        <p:txBody>
          <a:bodyPr wrap="square">
            <a:spAutoFit/>
          </a:bodyPr>
          <a:lstStyle/>
          <a:p>
            <a:pPr algn="ctr"/>
            <a:r>
              <a:rPr lang="en-AU" sz="1600" dirty="0"/>
              <a:t>For more information on Repeating (while loops):</a:t>
            </a:r>
          </a:p>
          <a:p>
            <a:pPr marL="285750" indent="-285750" algn="ctr">
              <a:buFont typeface="Arial" panose="020B0604020202020204" pitchFamily="34" charset="0"/>
              <a:buChar char="•"/>
            </a:pPr>
            <a:r>
              <a:rPr lang="en-AU" sz="1600" dirty="0">
                <a:hlinkClick r:id="rId5"/>
              </a:rPr>
              <a:t>https://www.bbc.co.uk/bitesize/guides/z3khpv4/revision/1</a:t>
            </a:r>
            <a:endParaRPr lang="en-AU" sz="1600" dirty="0"/>
          </a:p>
          <a:p>
            <a:pPr marL="285750" indent="-285750" algn="ctr">
              <a:buFont typeface="Arial" panose="020B0604020202020204" pitchFamily="34" charset="0"/>
              <a:buChar char="•"/>
            </a:pPr>
            <a:r>
              <a:rPr lang="en-AU" sz="1600" dirty="0">
                <a:hlinkClick r:id="rId6"/>
              </a:rPr>
              <a:t>https://www.w3schools.com/python/python_while_loops.asp</a:t>
            </a:r>
            <a:endParaRPr lang="en-AU" sz="1600" dirty="0"/>
          </a:p>
        </p:txBody>
      </p:sp>
      <p:sp>
        <p:nvSpPr>
          <p:cNvPr id="11" name="TextBox 10">
            <a:extLst>
              <a:ext uri="{FF2B5EF4-FFF2-40B4-BE49-F238E27FC236}">
                <a16:creationId xmlns:a16="http://schemas.microsoft.com/office/drawing/2014/main" id="{0FCE4675-03B8-A885-EF5F-746100AD3064}"/>
              </a:ext>
            </a:extLst>
          </p:cNvPr>
          <p:cNvSpPr txBox="1"/>
          <p:nvPr/>
        </p:nvSpPr>
        <p:spPr>
          <a:xfrm>
            <a:off x="4523011" y="6509008"/>
            <a:ext cx="6791953" cy="369332"/>
          </a:xfrm>
          <a:prstGeom prst="rect">
            <a:avLst/>
          </a:prstGeom>
          <a:noFill/>
        </p:spPr>
        <p:txBody>
          <a:bodyPr wrap="square">
            <a:spAutoFit/>
          </a:bodyPr>
          <a:lstStyle/>
          <a:p>
            <a:pPr marL="285750" indent="-285750" algn="ctr">
              <a:buFont typeface="Arial" panose="020B0604020202020204" pitchFamily="34" charset="0"/>
              <a:buChar char="•"/>
            </a:pPr>
            <a:r>
              <a:rPr lang="en-AU" sz="1800" dirty="0"/>
              <a:t> </a:t>
            </a:r>
            <a:r>
              <a:rPr lang="en-AU" sz="1600" dirty="0"/>
              <a:t>A quiz on Iteration:  </a:t>
            </a:r>
            <a:r>
              <a:rPr lang="en-AU" sz="1600" dirty="0">
                <a:hlinkClick r:id="rId7"/>
              </a:rPr>
              <a:t>https://www.bbc.co.uk/bitesize/guides/zy9thyc/test</a:t>
            </a:r>
            <a:endParaRPr lang="en-AU" dirty="0"/>
          </a:p>
        </p:txBody>
      </p:sp>
    </p:spTree>
    <p:extLst>
      <p:ext uri="{BB962C8B-B14F-4D97-AF65-F5344CB8AC3E}">
        <p14:creationId xmlns:p14="http://schemas.microsoft.com/office/powerpoint/2010/main" val="2227319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8A52DA-DF87-E078-4CFD-946A6F915FC3}"/>
              </a:ext>
            </a:extLst>
          </p:cNvPr>
          <p:cNvSpPr>
            <a:spLocks noGrp="1"/>
          </p:cNvSpPr>
          <p:nvPr>
            <p:ph type="title"/>
          </p:nvPr>
        </p:nvSpPr>
        <p:spPr>
          <a:xfrm>
            <a:off x="1371599" y="294538"/>
            <a:ext cx="9895951" cy="1033669"/>
          </a:xfrm>
        </p:spPr>
        <p:txBody>
          <a:bodyPr>
            <a:normAutofit/>
          </a:bodyPr>
          <a:lstStyle/>
          <a:p>
            <a:r>
              <a:rPr lang="en-AU" sz="4000">
                <a:solidFill>
                  <a:srgbClr val="FFFFFF"/>
                </a:solidFill>
              </a:rPr>
              <a:t>** Guessing game</a:t>
            </a:r>
          </a:p>
        </p:txBody>
      </p:sp>
      <p:pic>
        <p:nvPicPr>
          <p:cNvPr id="4" name="Content Placeholder 3">
            <a:extLst>
              <a:ext uri="{FF2B5EF4-FFF2-40B4-BE49-F238E27FC236}">
                <a16:creationId xmlns:a16="http://schemas.microsoft.com/office/drawing/2014/main" id="{084CB83A-6F9C-AB32-5A35-F0C701201DE9}"/>
              </a:ext>
            </a:extLst>
          </p:cNvPr>
          <p:cNvPicPr>
            <a:picLocks noGrp="1" noChangeAspect="1"/>
          </p:cNvPicPr>
          <p:nvPr>
            <p:ph idx="1"/>
          </p:nvPr>
        </p:nvPicPr>
        <p:blipFill>
          <a:blip r:embed="rId2"/>
          <a:stretch>
            <a:fillRect/>
          </a:stretch>
        </p:blipFill>
        <p:spPr>
          <a:xfrm>
            <a:off x="3617071" y="1885278"/>
            <a:ext cx="4957858" cy="4678184"/>
          </a:xfrm>
          <a:prstGeom prst="rect">
            <a:avLst/>
          </a:prstGeom>
        </p:spPr>
      </p:pic>
      <p:sp>
        <p:nvSpPr>
          <p:cNvPr id="3" name="Action Button: Help 2">
            <a:hlinkClick r:id="" action="ppaction://hlinkshowjump?jump=nextslide" highlightClick="1"/>
            <a:extLst>
              <a:ext uri="{FF2B5EF4-FFF2-40B4-BE49-F238E27FC236}">
                <a16:creationId xmlns:a16="http://schemas.microsoft.com/office/drawing/2014/main" id="{7B718467-D2F1-2A7D-8838-79C31296885C}"/>
              </a:ext>
            </a:extLst>
          </p:cNvPr>
          <p:cNvSpPr/>
          <p:nvPr/>
        </p:nvSpPr>
        <p:spPr>
          <a:xfrm>
            <a:off x="9825656" y="5950012"/>
            <a:ext cx="655983" cy="613450"/>
          </a:xfrm>
          <a:prstGeom prst="actionButtonHelp">
            <a:avLst/>
          </a:prstGeom>
          <a:solidFill>
            <a:srgbClr val="FFC0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b="1">
              <a:ln w="22225">
                <a:solidFill>
                  <a:schemeClr val="accent2"/>
                </a:solidFill>
                <a:prstDash val="solid"/>
              </a:ln>
              <a:solidFill>
                <a:schemeClr val="accent2">
                  <a:lumMod val="40000"/>
                  <a:lumOff val="60000"/>
                </a:schemeClr>
              </a:solidFill>
            </a:endParaRPr>
          </a:p>
        </p:txBody>
      </p:sp>
      <p:pic>
        <p:nvPicPr>
          <p:cNvPr id="6" name="Picture 5" descr="A yellow circle with a white symbol and black text&#10;&#10;Description automatically generated">
            <a:hlinkClick r:id="rId3" action="ppaction://hlinksldjump"/>
            <a:extLst>
              <a:ext uri="{FF2B5EF4-FFF2-40B4-BE49-F238E27FC236}">
                <a16:creationId xmlns:a16="http://schemas.microsoft.com/office/drawing/2014/main" id="{EBBDFC6E-9994-8CFA-14A1-4CAD57CA92C4}"/>
              </a:ext>
            </a:extLst>
          </p:cNvPr>
          <p:cNvPicPr>
            <a:picLocks noChangeAspect="1"/>
          </p:cNvPicPr>
          <p:nvPr/>
        </p:nvPicPr>
        <p:blipFill>
          <a:blip r:embed="rId4"/>
          <a:srcRect t="5133"/>
          <a:stretch/>
        </p:blipFill>
        <p:spPr>
          <a:xfrm>
            <a:off x="10902194" y="405226"/>
            <a:ext cx="804496" cy="780288"/>
          </a:xfrm>
          <a:prstGeom prst="rect">
            <a:avLst/>
          </a:prstGeom>
        </p:spPr>
      </p:pic>
    </p:spTree>
    <p:extLst>
      <p:ext uri="{BB962C8B-B14F-4D97-AF65-F5344CB8AC3E}">
        <p14:creationId xmlns:p14="http://schemas.microsoft.com/office/powerpoint/2010/main" val="2540277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738483-6838-4DA0-897D-89187654612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F7374B-7ACB-BD9D-AC65-FC9551557D9B}"/>
              </a:ext>
            </a:extLst>
          </p:cNvPr>
          <p:cNvSpPr>
            <a:spLocks noGrp="1"/>
          </p:cNvSpPr>
          <p:nvPr>
            <p:ph type="title"/>
          </p:nvPr>
        </p:nvSpPr>
        <p:spPr>
          <a:xfrm>
            <a:off x="1371599" y="294538"/>
            <a:ext cx="9895951" cy="1033669"/>
          </a:xfrm>
        </p:spPr>
        <p:txBody>
          <a:bodyPr>
            <a:normAutofit/>
          </a:bodyPr>
          <a:lstStyle/>
          <a:p>
            <a:r>
              <a:rPr lang="en-AU" sz="4000" dirty="0">
                <a:solidFill>
                  <a:srgbClr val="FFFFFF"/>
                </a:solidFill>
              </a:rPr>
              <a:t>** Guessing game Solution</a:t>
            </a:r>
          </a:p>
        </p:txBody>
      </p:sp>
      <p:pic>
        <p:nvPicPr>
          <p:cNvPr id="5" name="Content Placeholder 4" descr="A screenshot of a computer program&#10;&#10;Description automatically generated">
            <a:extLst>
              <a:ext uri="{FF2B5EF4-FFF2-40B4-BE49-F238E27FC236}">
                <a16:creationId xmlns:a16="http://schemas.microsoft.com/office/drawing/2014/main" id="{EB21CD47-8CAD-92B5-87AD-551B98ABA3B2}"/>
              </a:ext>
            </a:extLst>
          </p:cNvPr>
          <p:cNvPicPr>
            <a:picLocks noGrp="1" noChangeAspect="1"/>
          </p:cNvPicPr>
          <p:nvPr>
            <p:ph idx="1"/>
          </p:nvPr>
        </p:nvPicPr>
        <p:blipFill>
          <a:blip r:embed="rId2"/>
          <a:stretch>
            <a:fillRect/>
          </a:stretch>
        </p:blipFill>
        <p:spPr>
          <a:xfrm>
            <a:off x="3405491" y="1891970"/>
            <a:ext cx="5828166" cy="2426010"/>
          </a:xfrm>
        </p:spPr>
      </p:pic>
      <p:sp>
        <p:nvSpPr>
          <p:cNvPr id="3" name="Action Button: Return 2">
            <a:hlinkClick r:id="" action="ppaction://hlinkshowjump?jump=lastslideviewed" highlightClick="1"/>
            <a:extLst>
              <a:ext uri="{FF2B5EF4-FFF2-40B4-BE49-F238E27FC236}">
                <a16:creationId xmlns:a16="http://schemas.microsoft.com/office/drawing/2014/main" id="{BB531DF7-C8B0-0D56-DA5A-460A3ED2F085}"/>
              </a:ext>
            </a:extLst>
          </p:cNvPr>
          <p:cNvSpPr/>
          <p:nvPr/>
        </p:nvSpPr>
        <p:spPr>
          <a:xfrm>
            <a:off x="5792854" y="4750904"/>
            <a:ext cx="606287" cy="640195"/>
          </a:xfrm>
          <a:prstGeom prst="actionButtonRetur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12" descr="A yellow circle with a white symbol and black text&#10;&#10;Description automatically generated">
            <a:hlinkClick r:id="rId3" action="ppaction://hlinksldjump"/>
            <a:extLst>
              <a:ext uri="{FF2B5EF4-FFF2-40B4-BE49-F238E27FC236}">
                <a16:creationId xmlns:a16="http://schemas.microsoft.com/office/drawing/2014/main" id="{AABB354A-18E7-B6C1-9C4F-1239A240CD96}"/>
              </a:ext>
            </a:extLst>
          </p:cNvPr>
          <p:cNvPicPr>
            <a:picLocks noChangeAspect="1"/>
          </p:cNvPicPr>
          <p:nvPr/>
        </p:nvPicPr>
        <p:blipFill>
          <a:blip r:embed="rId4"/>
          <a:srcRect t="5133"/>
          <a:stretch/>
        </p:blipFill>
        <p:spPr>
          <a:xfrm>
            <a:off x="10015905" y="427001"/>
            <a:ext cx="804496" cy="780288"/>
          </a:xfrm>
          <a:prstGeom prst="rect">
            <a:avLst/>
          </a:prstGeom>
        </p:spPr>
      </p:pic>
      <p:sp>
        <p:nvSpPr>
          <p:cNvPr id="15" name="Action Button: Forwards or Next 14">
            <a:hlinkClick r:id="" action="ppaction://hlinkshowjump?jump=nextslide" highlightClick="1"/>
            <a:extLst>
              <a:ext uri="{FF2B5EF4-FFF2-40B4-BE49-F238E27FC236}">
                <a16:creationId xmlns:a16="http://schemas.microsoft.com/office/drawing/2014/main" id="{4F7CA5A1-6018-9109-52FF-F8911C768785}"/>
              </a:ext>
            </a:extLst>
          </p:cNvPr>
          <p:cNvSpPr/>
          <p:nvPr/>
        </p:nvSpPr>
        <p:spPr>
          <a:xfrm>
            <a:off x="11071115" y="578059"/>
            <a:ext cx="546520" cy="478172"/>
          </a:xfrm>
          <a:prstGeom prst="actionButtonForwardNex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86991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DF574E-E8B5-7C7D-6FE7-59C93767798B}"/>
              </a:ext>
            </a:extLst>
          </p:cNvPr>
          <p:cNvSpPr>
            <a:spLocks noGrp="1"/>
          </p:cNvSpPr>
          <p:nvPr>
            <p:ph type="ctrTitle"/>
          </p:nvPr>
        </p:nvSpPr>
        <p:spPr>
          <a:xfrm>
            <a:off x="1524000" y="1584642"/>
            <a:ext cx="9144000" cy="972503"/>
          </a:xfrm>
        </p:spPr>
        <p:txBody>
          <a:bodyPr/>
          <a:lstStyle/>
          <a:p>
            <a:r>
              <a:rPr lang="en-AU" dirty="0">
                <a:solidFill>
                  <a:schemeClr val="bg1"/>
                </a:solidFill>
              </a:rPr>
              <a:t>End Python Review</a:t>
            </a:r>
          </a:p>
        </p:txBody>
      </p:sp>
      <p:pic>
        <p:nvPicPr>
          <p:cNvPr id="6" name="Picture 5">
            <a:hlinkClick r:id="" action="ppaction://hlinkshowjump?jump=endshow"/>
            <a:extLst>
              <a:ext uri="{FF2B5EF4-FFF2-40B4-BE49-F238E27FC236}">
                <a16:creationId xmlns:a16="http://schemas.microsoft.com/office/drawing/2014/main" id="{24328ADE-527C-E46D-DD12-B20868C693BC}"/>
              </a:ext>
            </a:extLst>
          </p:cNvPr>
          <p:cNvPicPr>
            <a:picLocks noChangeAspect="1"/>
          </p:cNvPicPr>
          <p:nvPr/>
        </p:nvPicPr>
        <p:blipFill>
          <a:blip r:embed="rId2"/>
          <a:stretch>
            <a:fillRect/>
          </a:stretch>
        </p:blipFill>
        <p:spPr>
          <a:xfrm>
            <a:off x="5175250" y="3429000"/>
            <a:ext cx="1841500" cy="1879600"/>
          </a:xfrm>
          <a:prstGeom prst="rect">
            <a:avLst/>
          </a:prstGeom>
        </p:spPr>
      </p:pic>
    </p:spTree>
    <p:extLst>
      <p:ext uri="{BB962C8B-B14F-4D97-AF65-F5344CB8AC3E}">
        <p14:creationId xmlns:p14="http://schemas.microsoft.com/office/powerpoint/2010/main" val="3523128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CC726F-6C55-1859-8ADC-F68378C17682}"/>
              </a:ext>
            </a:extLst>
          </p:cNvPr>
          <p:cNvSpPr>
            <a:spLocks noGrp="1"/>
          </p:cNvSpPr>
          <p:nvPr>
            <p:ph type="title"/>
          </p:nvPr>
        </p:nvSpPr>
        <p:spPr>
          <a:xfrm>
            <a:off x="572493" y="238539"/>
            <a:ext cx="11018520" cy="1434415"/>
          </a:xfrm>
        </p:spPr>
        <p:txBody>
          <a:bodyPr anchor="b">
            <a:normAutofit/>
          </a:bodyPr>
          <a:lstStyle/>
          <a:p>
            <a:r>
              <a:rPr lang="en-AU" sz="4600" b="1"/>
              <a:t>Overview and Introduction</a:t>
            </a:r>
            <a:br>
              <a:rPr lang="en-AU" sz="4600" b="1"/>
            </a:br>
            <a:r>
              <a:rPr lang="en-AU" sz="4600"/>
              <a:t>Review of Introduction to Programming</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87C02C-B893-2333-04DC-1049FDDA5426}"/>
              </a:ext>
            </a:extLst>
          </p:cNvPr>
          <p:cNvSpPr>
            <a:spLocks noGrp="1"/>
          </p:cNvSpPr>
          <p:nvPr>
            <p:ph idx="1"/>
          </p:nvPr>
        </p:nvSpPr>
        <p:spPr>
          <a:xfrm>
            <a:off x="572492" y="2071315"/>
            <a:ext cx="6884947" cy="4548145"/>
          </a:xfrm>
        </p:spPr>
        <p:txBody>
          <a:bodyPr anchor="t">
            <a:normAutofit lnSpcReduction="10000"/>
          </a:bodyPr>
          <a:lstStyle/>
          <a:p>
            <a:r>
              <a:rPr lang="en-AU" sz="2000" dirty="0"/>
              <a:t>This course builds on the </a:t>
            </a:r>
            <a:r>
              <a:rPr lang="en-AU" sz="2000" dirty="0">
                <a:hlinkClick r:id="rId2"/>
              </a:rPr>
              <a:t>Python for Beginners</a:t>
            </a:r>
            <a:r>
              <a:rPr lang="en-AU" sz="2000" dirty="0"/>
              <a:t> course. This first module is a refresher of the concepts covered in that course.</a:t>
            </a:r>
          </a:p>
          <a:p>
            <a:r>
              <a:rPr lang="en-AU" sz="2000" dirty="0"/>
              <a:t>As tradition dictates, let's start with a </a:t>
            </a:r>
            <a:r>
              <a:rPr lang="en-AU" sz="2000" dirty="0">
                <a:hlinkClick r:id="rId3"/>
              </a:rPr>
              <a:t>Hello World</a:t>
            </a:r>
            <a:r>
              <a:rPr lang="en-AU" sz="2000" dirty="0"/>
              <a:t> program:</a:t>
            </a:r>
          </a:p>
          <a:p>
            <a:pPr marL="457200" lvl="1" indent="0">
              <a:buNone/>
            </a:pPr>
            <a:r>
              <a:rPr lang="en-AU" sz="2000" dirty="0">
                <a:effectLst/>
                <a:latin typeface="Menlo" panose="020B0609030804020204" pitchFamily="49" charset="0"/>
                <a:ea typeface="Menlo" panose="020B0609030804020204" pitchFamily="49" charset="0"/>
                <a:cs typeface="Menlo" panose="020B0609030804020204" pitchFamily="49" charset="0"/>
              </a:rPr>
              <a:t>print('Hello, World!')</a:t>
            </a:r>
          </a:p>
          <a:p>
            <a:r>
              <a:rPr lang="en-AU" sz="2000" dirty="0"/>
              <a:t>You can edit and run any example in Grok by clicking run. Try changing 'Hello, World!' to 'Hi!', and running it again. </a:t>
            </a:r>
          </a:p>
          <a:p>
            <a:r>
              <a:rPr lang="en-AU" sz="2000" dirty="0"/>
              <a:t>Once you've changed an example, you can select the back arrow (next to the run button ). Click it and the code swaps back to the original. Click again, it swaps back to your version. </a:t>
            </a:r>
          </a:p>
          <a:p>
            <a:pPr marL="0" indent="0" algn="ctr">
              <a:buNone/>
            </a:pPr>
            <a:endParaRPr lang="en-AU" sz="1600" dirty="0"/>
          </a:p>
          <a:p>
            <a:pPr marL="0" indent="0" algn="ctr">
              <a:buNone/>
            </a:pPr>
            <a:r>
              <a:rPr lang="en-AU" sz="1600" dirty="0"/>
              <a:t>For more information on coding basics:</a:t>
            </a:r>
          </a:p>
          <a:p>
            <a:pPr algn="ctr"/>
            <a:r>
              <a:rPr lang="en-AU" sz="1600" dirty="0">
                <a:hlinkClick r:id="rId4"/>
              </a:rPr>
              <a:t>https://www.bbc.co.uk/bitesize/guides/zwmbgk7/revision/1</a:t>
            </a:r>
            <a:endParaRPr lang="en-AU" sz="1600" dirty="0"/>
          </a:p>
          <a:p>
            <a:pPr marL="285750" indent="-285750" algn="ctr">
              <a:buFont typeface="Arial" panose="020B0604020202020204" pitchFamily="34" charset="0"/>
              <a:buChar char="•"/>
            </a:pPr>
            <a:r>
              <a:rPr lang="en-AU" sz="1600" dirty="0">
                <a:hlinkClick r:id="rId5"/>
              </a:rPr>
              <a:t>https://www.w3schools.com/python/python_intro.asp</a:t>
            </a:r>
            <a:endParaRPr lang="en-AU" sz="1600" dirty="0">
              <a:hlinkClick r:id="rId4"/>
            </a:endParaRPr>
          </a:p>
        </p:txBody>
      </p:sp>
      <p:pic>
        <p:nvPicPr>
          <p:cNvPr id="5" name="Picture 4" descr="A blue circle with yellow and white snake in it&#10;&#10;Description automatically generated">
            <a:extLst>
              <a:ext uri="{FF2B5EF4-FFF2-40B4-BE49-F238E27FC236}">
                <a16:creationId xmlns:a16="http://schemas.microsoft.com/office/drawing/2014/main" id="{17DF4389-58D1-08A7-9044-FD00839BB9BF}"/>
              </a:ext>
            </a:extLst>
          </p:cNvPr>
          <p:cNvPicPr>
            <a:picLocks noChangeAspect="1"/>
          </p:cNvPicPr>
          <p:nvPr/>
        </p:nvPicPr>
        <p:blipFill>
          <a:blip r:embed="rId6"/>
          <a:srcRect t="1027" r="2" b="2"/>
          <a:stretch/>
        </p:blipFill>
        <p:spPr>
          <a:xfrm>
            <a:off x="7675658" y="2093976"/>
            <a:ext cx="3941064" cy="4096512"/>
          </a:xfrm>
          <a:prstGeom prst="rect">
            <a:avLst/>
          </a:prstGeom>
        </p:spPr>
      </p:pic>
      <p:pic>
        <p:nvPicPr>
          <p:cNvPr id="6" name="Picture 5" descr="A yellow circle with a white symbol and black text&#10;&#10;Description automatically generated">
            <a:hlinkClick r:id="rId7" action="ppaction://hlinksldjump"/>
            <a:extLst>
              <a:ext uri="{FF2B5EF4-FFF2-40B4-BE49-F238E27FC236}">
                <a16:creationId xmlns:a16="http://schemas.microsoft.com/office/drawing/2014/main" id="{3691387E-80FE-E5EE-4715-FB9F3B23B767}"/>
              </a:ext>
            </a:extLst>
          </p:cNvPr>
          <p:cNvPicPr>
            <a:picLocks noChangeAspect="1"/>
          </p:cNvPicPr>
          <p:nvPr/>
        </p:nvPicPr>
        <p:blipFill>
          <a:blip r:embed="rId8"/>
          <a:srcRect t="5133"/>
          <a:stretch/>
        </p:blipFill>
        <p:spPr>
          <a:xfrm>
            <a:off x="10017160" y="527518"/>
            <a:ext cx="804496" cy="780288"/>
          </a:xfrm>
          <a:prstGeom prst="rect">
            <a:avLst/>
          </a:prstGeom>
        </p:spPr>
      </p:pic>
      <p:sp>
        <p:nvSpPr>
          <p:cNvPr id="7" name="Action Button: Forwards or Next 6">
            <a:hlinkClick r:id="" action="ppaction://hlinkshowjump?jump=nextslide" highlightClick="1"/>
            <a:extLst>
              <a:ext uri="{FF2B5EF4-FFF2-40B4-BE49-F238E27FC236}">
                <a16:creationId xmlns:a16="http://schemas.microsoft.com/office/drawing/2014/main" id="{22360AC7-2D18-057B-2785-D75B58BA828A}"/>
              </a:ext>
            </a:extLst>
          </p:cNvPr>
          <p:cNvSpPr/>
          <p:nvPr/>
        </p:nvSpPr>
        <p:spPr>
          <a:xfrm>
            <a:off x="11072370" y="678576"/>
            <a:ext cx="546520" cy="478172"/>
          </a:xfrm>
          <a:prstGeom prst="actionButtonForwardNex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1007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6FAD3-CB83-EE31-A4CF-D79143BC8561}"/>
              </a:ext>
            </a:extLst>
          </p:cNvPr>
          <p:cNvSpPr>
            <a:spLocks noGrp="1"/>
          </p:cNvSpPr>
          <p:nvPr>
            <p:ph type="title"/>
          </p:nvPr>
        </p:nvSpPr>
        <p:spPr/>
        <p:txBody>
          <a:bodyPr/>
          <a:lstStyle/>
          <a:p>
            <a:r>
              <a:rPr lang="en-AU" dirty="0"/>
              <a:t>Printing in Python</a:t>
            </a:r>
          </a:p>
        </p:txBody>
      </p:sp>
      <p:sp>
        <p:nvSpPr>
          <p:cNvPr id="3" name="Content Placeholder 2">
            <a:extLst>
              <a:ext uri="{FF2B5EF4-FFF2-40B4-BE49-F238E27FC236}">
                <a16:creationId xmlns:a16="http://schemas.microsoft.com/office/drawing/2014/main" id="{C4F471A0-03B2-EE50-423D-FC7D504203A2}"/>
              </a:ext>
            </a:extLst>
          </p:cNvPr>
          <p:cNvSpPr>
            <a:spLocks noGrp="1"/>
          </p:cNvSpPr>
          <p:nvPr>
            <p:ph idx="1"/>
          </p:nvPr>
        </p:nvSpPr>
        <p:spPr>
          <a:xfrm>
            <a:off x="838200" y="1435481"/>
            <a:ext cx="10515600" cy="4351338"/>
          </a:xfrm>
        </p:spPr>
        <p:txBody>
          <a:bodyPr>
            <a:normAutofit/>
          </a:bodyPr>
          <a:lstStyle/>
          <a:p>
            <a:r>
              <a:rPr lang="en-AU" sz="2400" dirty="0"/>
              <a:t>The Python </a:t>
            </a:r>
            <a:r>
              <a:rPr lang="en-AU" sz="1800" dirty="0">
                <a:solidFill>
                  <a:schemeClr val="accent5">
                    <a:lumMod val="60000"/>
                    <a:lumOff val="40000"/>
                  </a:schemeClr>
                </a:solidFill>
                <a:latin typeface="Menlo" panose="020B0609030804020204" pitchFamily="49" charset="0"/>
                <a:ea typeface="Menlo" panose="020B0609030804020204" pitchFamily="49" charset="0"/>
                <a:cs typeface="Menlo" panose="020B0609030804020204" pitchFamily="49" charset="0"/>
              </a:rPr>
              <a:t>print</a:t>
            </a:r>
            <a:r>
              <a:rPr lang="en-AU" sz="2400" dirty="0"/>
              <a:t> function can take multiple arguments, and the joining (</a:t>
            </a:r>
            <a:r>
              <a:rPr lang="en-AU" sz="1800" dirty="0" err="1"/>
              <a:t>sep</a:t>
            </a:r>
            <a:r>
              <a:rPr lang="en-AU" sz="2400" dirty="0"/>
              <a:t>) and ending (</a:t>
            </a:r>
            <a:r>
              <a:rPr lang="en-AU" sz="1800" dirty="0"/>
              <a:t>end</a:t>
            </a:r>
            <a:r>
              <a:rPr lang="en-AU" sz="2400" dirty="0"/>
              <a:t>) strings can be specified. For example:</a:t>
            </a:r>
          </a:p>
        </p:txBody>
      </p:sp>
      <p:pic>
        <p:nvPicPr>
          <p:cNvPr id="5" name="Picture 4" descr="A close-up of a computer code&#10;&#10;Description automatically generated">
            <a:extLst>
              <a:ext uri="{FF2B5EF4-FFF2-40B4-BE49-F238E27FC236}">
                <a16:creationId xmlns:a16="http://schemas.microsoft.com/office/drawing/2014/main" id="{842C8A6D-612C-2ADE-BD38-9756126D8CC9}"/>
              </a:ext>
            </a:extLst>
          </p:cNvPr>
          <p:cNvPicPr>
            <a:picLocks noChangeAspect="1"/>
          </p:cNvPicPr>
          <p:nvPr/>
        </p:nvPicPr>
        <p:blipFill>
          <a:blip r:embed="rId2"/>
          <a:srcRect r="26759"/>
          <a:stretch/>
        </p:blipFill>
        <p:spPr>
          <a:xfrm>
            <a:off x="2866643" y="2782858"/>
            <a:ext cx="6458713" cy="2825462"/>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descr="A yellow circle with a white symbol and black text&#10;&#10;Description automatically generated">
            <a:hlinkClick r:id="rId3" action="ppaction://hlinksldjump"/>
            <a:extLst>
              <a:ext uri="{FF2B5EF4-FFF2-40B4-BE49-F238E27FC236}">
                <a16:creationId xmlns:a16="http://schemas.microsoft.com/office/drawing/2014/main" id="{FC83E8DD-BD56-6B2D-CB18-927CB68B23D7}"/>
              </a:ext>
            </a:extLst>
          </p:cNvPr>
          <p:cNvPicPr>
            <a:picLocks noChangeAspect="1"/>
          </p:cNvPicPr>
          <p:nvPr/>
        </p:nvPicPr>
        <p:blipFill>
          <a:blip r:embed="rId4"/>
          <a:srcRect t="5133"/>
          <a:stretch/>
        </p:blipFill>
        <p:spPr>
          <a:xfrm>
            <a:off x="10017160" y="527518"/>
            <a:ext cx="804496" cy="780288"/>
          </a:xfrm>
          <a:prstGeom prst="rect">
            <a:avLst/>
          </a:prstGeom>
        </p:spPr>
      </p:pic>
      <p:sp>
        <p:nvSpPr>
          <p:cNvPr id="7" name="Action Button: Forwards or Next 6">
            <a:hlinkClick r:id="" action="ppaction://hlinkshowjump?jump=nextslide" highlightClick="1"/>
            <a:extLst>
              <a:ext uri="{FF2B5EF4-FFF2-40B4-BE49-F238E27FC236}">
                <a16:creationId xmlns:a16="http://schemas.microsoft.com/office/drawing/2014/main" id="{F22D1409-1400-15FD-48B2-2612FA398855}"/>
              </a:ext>
            </a:extLst>
          </p:cNvPr>
          <p:cNvSpPr/>
          <p:nvPr/>
        </p:nvSpPr>
        <p:spPr>
          <a:xfrm>
            <a:off x="11072370" y="678576"/>
            <a:ext cx="546520" cy="478172"/>
          </a:xfrm>
          <a:prstGeom prst="actionButtonForwardNex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65057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E4DA-E013-6388-FB05-8495D128F76C}"/>
              </a:ext>
            </a:extLst>
          </p:cNvPr>
          <p:cNvSpPr>
            <a:spLocks noGrp="1"/>
          </p:cNvSpPr>
          <p:nvPr>
            <p:ph type="title"/>
          </p:nvPr>
        </p:nvSpPr>
        <p:spPr/>
        <p:txBody>
          <a:bodyPr/>
          <a:lstStyle/>
          <a:p>
            <a:r>
              <a:rPr lang="en-AU" dirty="0"/>
              <a:t>Python the calculator</a:t>
            </a:r>
          </a:p>
        </p:txBody>
      </p:sp>
      <p:sp>
        <p:nvSpPr>
          <p:cNvPr id="3" name="Content Placeholder 2">
            <a:extLst>
              <a:ext uri="{FF2B5EF4-FFF2-40B4-BE49-F238E27FC236}">
                <a16:creationId xmlns:a16="http://schemas.microsoft.com/office/drawing/2014/main" id="{F122D679-F566-CFAC-5F94-11991368AAAB}"/>
              </a:ext>
            </a:extLst>
          </p:cNvPr>
          <p:cNvSpPr>
            <a:spLocks noGrp="1"/>
          </p:cNvSpPr>
          <p:nvPr>
            <p:ph idx="1"/>
          </p:nvPr>
        </p:nvSpPr>
        <p:spPr>
          <a:xfrm>
            <a:off x="606552" y="1377052"/>
            <a:ext cx="5489448" cy="5282540"/>
          </a:xfrm>
        </p:spPr>
        <p:txBody>
          <a:bodyPr>
            <a:normAutofit/>
          </a:bodyPr>
          <a:lstStyle/>
          <a:p>
            <a:r>
              <a:rPr lang="en-AU" sz="2400" dirty="0"/>
              <a:t>Python is a powerful calculator. You can use it to do all the standard mathematical operations, and order of operations is obeyed. For example:</a:t>
            </a:r>
          </a:p>
          <a:p>
            <a:pPr marL="0" indent="0">
              <a:buNone/>
            </a:pPr>
            <a:endParaRPr lang="en-AU" sz="2000" dirty="0"/>
          </a:p>
          <a:p>
            <a:pPr marL="0" indent="0">
              <a:buNone/>
            </a:pPr>
            <a:endParaRPr lang="en-AU" sz="2000" dirty="0"/>
          </a:p>
          <a:p>
            <a:pPr marL="0" indent="0">
              <a:buNone/>
            </a:pPr>
            <a:endParaRPr lang="en-AU" sz="2000" dirty="0"/>
          </a:p>
          <a:p>
            <a:pPr marL="0" indent="0">
              <a:buNone/>
            </a:pPr>
            <a:endParaRPr lang="en-AU" sz="2000" dirty="0"/>
          </a:p>
          <a:p>
            <a:pPr marL="0" indent="0">
              <a:buNone/>
            </a:pPr>
            <a:endParaRPr lang="en-AU" sz="2000" dirty="0"/>
          </a:p>
          <a:p>
            <a:pPr marL="0" indent="0">
              <a:buNone/>
            </a:pPr>
            <a:endParaRPr lang="en-AU" sz="2000" dirty="0"/>
          </a:p>
          <a:p>
            <a:pPr marL="0" indent="0">
              <a:buNone/>
            </a:pPr>
            <a:endParaRPr lang="en-AU" sz="2000" dirty="0"/>
          </a:p>
          <a:p>
            <a:endParaRPr lang="en-AU" sz="2000" dirty="0"/>
          </a:p>
        </p:txBody>
      </p:sp>
      <p:pic>
        <p:nvPicPr>
          <p:cNvPr id="5" name="Picture 4" descr="A blue and white background&#10;&#10;Description automatically generated with medium confidence">
            <a:extLst>
              <a:ext uri="{FF2B5EF4-FFF2-40B4-BE49-F238E27FC236}">
                <a16:creationId xmlns:a16="http://schemas.microsoft.com/office/drawing/2014/main" id="{ADCD2054-CF31-CD1B-A8AB-05D682A261C4}"/>
              </a:ext>
            </a:extLst>
          </p:cNvPr>
          <p:cNvPicPr>
            <a:picLocks noChangeAspect="1"/>
          </p:cNvPicPr>
          <p:nvPr/>
        </p:nvPicPr>
        <p:blipFill>
          <a:blip r:embed="rId2"/>
          <a:srcRect r="68414"/>
          <a:stretch/>
        </p:blipFill>
        <p:spPr>
          <a:xfrm>
            <a:off x="2038350" y="2936924"/>
            <a:ext cx="2625852" cy="3507919"/>
          </a:xfrm>
          <a:prstGeom prst="rect">
            <a:avLst/>
          </a:prstGeom>
          <a:ln>
            <a:solidFill>
              <a:schemeClr val="tx1"/>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2E53385C-BF83-92A2-2233-7ED72D07AA52}"/>
              </a:ext>
            </a:extLst>
          </p:cNvPr>
          <p:cNvSpPr txBox="1"/>
          <p:nvPr/>
        </p:nvSpPr>
        <p:spPr>
          <a:xfrm>
            <a:off x="6437376" y="1352024"/>
            <a:ext cx="5291328" cy="1569660"/>
          </a:xfrm>
          <a:prstGeom prst="rect">
            <a:avLst/>
          </a:prstGeom>
          <a:noFill/>
        </p:spPr>
        <p:txBody>
          <a:bodyPr wrap="square" rtlCol="0">
            <a:spAutoFit/>
          </a:bodyPr>
          <a:lstStyle/>
          <a:p>
            <a:pPr marL="342900" indent="-342900">
              <a:buFont typeface="Arial" panose="020B0604020202020204" pitchFamily="34" charset="0"/>
              <a:buChar char="•"/>
            </a:pPr>
            <a:r>
              <a:rPr lang="en-AU" sz="2400" dirty="0"/>
              <a:t>Division returns a float, even if both numbers are integers. </a:t>
            </a:r>
          </a:p>
          <a:p>
            <a:pPr marL="342900" indent="-342900">
              <a:buFont typeface="Arial" panose="020B0604020202020204" pitchFamily="34" charset="0"/>
              <a:buChar char="•"/>
            </a:pPr>
            <a:r>
              <a:rPr lang="en-AU" sz="2400" dirty="0"/>
              <a:t>The </a:t>
            </a:r>
            <a:r>
              <a:rPr lang="en-AU" i="1" dirty="0">
                <a:latin typeface="Menlo" panose="020B0609030804020204" pitchFamily="49" charset="0"/>
                <a:ea typeface="Menlo" panose="020B0609030804020204" pitchFamily="49" charset="0"/>
                <a:cs typeface="Menlo" panose="020B0609030804020204" pitchFamily="49" charset="0"/>
              </a:rPr>
              <a:t>modulus</a:t>
            </a:r>
            <a:r>
              <a:rPr lang="en-AU" sz="2400" dirty="0">
                <a:latin typeface="Menlo" panose="020B0609030804020204" pitchFamily="49" charset="0"/>
                <a:ea typeface="Menlo" panose="020B0609030804020204" pitchFamily="49" charset="0"/>
                <a:cs typeface="Menlo" panose="020B0609030804020204" pitchFamily="49" charset="0"/>
              </a:rPr>
              <a:t> </a:t>
            </a:r>
            <a:r>
              <a:rPr lang="en-AU" sz="2400" dirty="0"/>
              <a:t>(or </a:t>
            </a:r>
            <a:r>
              <a:rPr lang="en-AU" i="1" dirty="0">
                <a:latin typeface="Menlo" panose="020B0609030804020204" pitchFamily="49" charset="0"/>
                <a:ea typeface="Menlo" panose="020B0609030804020204" pitchFamily="49" charset="0"/>
                <a:cs typeface="Menlo" panose="020B0609030804020204" pitchFamily="49" charset="0"/>
              </a:rPr>
              <a:t>mod</a:t>
            </a:r>
            <a:r>
              <a:rPr lang="en-AU" sz="2400" dirty="0"/>
              <a:t>) operator </a:t>
            </a:r>
            <a:r>
              <a:rPr lang="en-AU" dirty="0">
                <a:latin typeface="Menlo" panose="020B0609030804020204" pitchFamily="49" charset="0"/>
                <a:ea typeface="Menlo" panose="020B0609030804020204" pitchFamily="49" charset="0"/>
                <a:cs typeface="Menlo" panose="020B0609030804020204" pitchFamily="49" charset="0"/>
              </a:rPr>
              <a:t>%</a:t>
            </a:r>
            <a:r>
              <a:rPr lang="en-AU" dirty="0"/>
              <a:t> </a:t>
            </a:r>
            <a:r>
              <a:rPr lang="en-AU" sz="2400" dirty="0"/>
              <a:t>returns the remainder after division:</a:t>
            </a:r>
          </a:p>
        </p:txBody>
      </p:sp>
      <p:pic>
        <p:nvPicPr>
          <p:cNvPr id="8" name="Picture 7" descr="A blue rectangle with white text&#10;&#10;Description automatically generated">
            <a:extLst>
              <a:ext uri="{FF2B5EF4-FFF2-40B4-BE49-F238E27FC236}">
                <a16:creationId xmlns:a16="http://schemas.microsoft.com/office/drawing/2014/main" id="{A7BCFE8A-4958-6050-7039-1DF930DDF494}"/>
              </a:ext>
            </a:extLst>
          </p:cNvPr>
          <p:cNvPicPr>
            <a:picLocks noChangeAspect="1"/>
          </p:cNvPicPr>
          <p:nvPr/>
        </p:nvPicPr>
        <p:blipFill>
          <a:blip r:embed="rId3"/>
          <a:srcRect r="24419"/>
          <a:stretch/>
        </p:blipFill>
        <p:spPr>
          <a:xfrm>
            <a:off x="6943344" y="3015536"/>
            <a:ext cx="4039287" cy="773069"/>
          </a:xfrm>
          <a:prstGeom prst="rect">
            <a:avLst/>
          </a:prstGeom>
          <a:ln>
            <a:solidFill>
              <a:schemeClr val="tx1"/>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DDFE75D2-BC66-0C55-9404-66340F616D52}"/>
              </a:ext>
            </a:extLst>
          </p:cNvPr>
          <p:cNvSpPr txBox="1"/>
          <p:nvPr/>
        </p:nvSpPr>
        <p:spPr>
          <a:xfrm>
            <a:off x="6437376" y="4374564"/>
            <a:ext cx="5446102" cy="1200329"/>
          </a:xfrm>
          <a:prstGeom prst="rect">
            <a:avLst/>
          </a:prstGeom>
          <a:noFill/>
        </p:spPr>
        <p:txBody>
          <a:bodyPr wrap="square">
            <a:spAutoFit/>
          </a:bodyPr>
          <a:lstStyle/>
          <a:p>
            <a:pPr marL="285750" indent="-285750">
              <a:buFont typeface="Arial" panose="020B0604020202020204" pitchFamily="34" charset="0"/>
              <a:buChar char="•"/>
            </a:pPr>
            <a:r>
              <a:rPr lang="en-AU" sz="2400" dirty="0"/>
              <a:t>And you can use the </a:t>
            </a:r>
            <a:r>
              <a:rPr lang="en-AU" dirty="0">
                <a:latin typeface="Menlo" panose="020B0609030804020204" pitchFamily="49" charset="0"/>
                <a:ea typeface="Menlo" panose="020B0609030804020204" pitchFamily="49" charset="0"/>
                <a:cs typeface="Menlo" panose="020B0609030804020204" pitchFamily="49" charset="0"/>
              </a:rPr>
              <a:t>**</a:t>
            </a:r>
            <a:r>
              <a:rPr lang="en-AU" sz="2400" dirty="0"/>
              <a:t> operator to raise a number to a power (exponentiation):</a:t>
            </a:r>
          </a:p>
        </p:txBody>
      </p:sp>
      <p:pic>
        <p:nvPicPr>
          <p:cNvPr id="12" name="Picture 11" descr="A close-up of a person&#10;&#10;Description automatically generated">
            <a:extLst>
              <a:ext uri="{FF2B5EF4-FFF2-40B4-BE49-F238E27FC236}">
                <a16:creationId xmlns:a16="http://schemas.microsoft.com/office/drawing/2014/main" id="{2CB237FA-4488-8052-0685-1DF70487A2C3}"/>
              </a:ext>
            </a:extLst>
          </p:cNvPr>
          <p:cNvPicPr>
            <a:picLocks noChangeAspect="1"/>
          </p:cNvPicPr>
          <p:nvPr/>
        </p:nvPicPr>
        <p:blipFill>
          <a:blip r:embed="rId4"/>
          <a:stretch>
            <a:fillRect/>
          </a:stretch>
        </p:blipFill>
        <p:spPr>
          <a:xfrm>
            <a:off x="6943343" y="5631564"/>
            <a:ext cx="4039287" cy="813279"/>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descr="A yellow circle with a white symbol and black text&#10;&#10;Description automatically generated">
            <a:hlinkClick r:id="rId5" action="ppaction://hlinksldjump"/>
            <a:extLst>
              <a:ext uri="{FF2B5EF4-FFF2-40B4-BE49-F238E27FC236}">
                <a16:creationId xmlns:a16="http://schemas.microsoft.com/office/drawing/2014/main" id="{2B009866-65A0-6AE8-9D60-9E09349304DB}"/>
              </a:ext>
            </a:extLst>
          </p:cNvPr>
          <p:cNvPicPr>
            <a:picLocks noChangeAspect="1"/>
          </p:cNvPicPr>
          <p:nvPr/>
        </p:nvPicPr>
        <p:blipFill>
          <a:blip r:embed="rId6"/>
          <a:srcRect t="5133"/>
          <a:stretch/>
        </p:blipFill>
        <p:spPr>
          <a:xfrm>
            <a:off x="10017160" y="527518"/>
            <a:ext cx="804496" cy="780288"/>
          </a:xfrm>
          <a:prstGeom prst="rect">
            <a:avLst/>
          </a:prstGeom>
        </p:spPr>
      </p:pic>
      <p:sp>
        <p:nvSpPr>
          <p:cNvPr id="9" name="Action Button: Forwards or Next 8">
            <a:hlinkClick r:id="" action="ppaction://hlinkshowjump?jump=nextslide" highlightClick="1"/>
            <a:extLst>
              <a:ext uri="{FF2B5EF4-FFF2-40B4-BE49-F238E27FC236}">
                <a16:creationId xmlns:a16="http://schemas.microsoft.com/office/drawing/2014/main" id="{81A3BB92-9187-1AFF-B29F-4D99DF33A3C3}"/>
              </a:ext>
            </a:extLst>
          </p:cNvPr>
          <p:cNvSpPr/>
          <p:nvPr/>
        </p:nvSpPr>
        <p:spPr>
          <a:xfrm>
            <a:off x="11072370" y="678576"/>
            <a:ext cx="546520" cy="478172"/>
          </a:xfrm>
          <a:prstGeom prst="actionButtonForwardNex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20755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7F87D-F766-9E29-7C2E-6D5A948E49B9}"/>
              </a:ext>
            </a:extLst>
          </p:cNvPr>
          <p:cNvSpPr>
            <a:spLocks noGrp="1"/>
          </p:cNvSpPr>
          <p:nvPr>
            <p:ph type="title"/>
          </p:nvPr>
        </p:nvSpPr>
        <p:spPr/>
        <p:txBody>
          <a:bodyPr/>
          <a:lstStyle/>
          <a:p>
            <a:r>
              <a:rPr lang="en-AU" dirty="0"/>
              <a:t>Getting input from the user</a:t>
            </a:r>
          </a:p>
        </p:txBody>
      </p:sp>
      <p:sp>
        <p:nvSpPr>
          <p:cNvPr id="3" name="Content Placeholder 2">
            <a:extLst>
              <a:ext uri="{FF2B5EF4-FFF2-40B4-BE49-F238E27FC236}">
                <a16:creationId xmlns:a16="http://schemas.microsoft.com/office/drawing/2014/main" id="{A522F992-2209-81DE-210B-690366C3D776}"/>
              </a:ext>
            </a:extLst>
          </p:cNvPr>
          <p:cNvSpPr>
            <a:spLocks noGrp="1"/>
          </p:cNvSpPr>
          <p:nvPr>
            <p:ph idx="1"/>
          </p:nvPr>
        </p:nvSpPr>
        <p:spPr>
          <a:xfrm>
            <a:off x="838200" y="1325753"/>
            <a:ext cx="10515600" cy="1073260"/>
          </a:xfrm>
        </p:spPr>
        <p:txBody>
          <a:bodyPr>
            <a:normAutofit/>
          </a:bodyPr>
          <a:lstStyle/>
          <a:p>
            <a:r>
              <a:rPr lang="en-AU" sz="2200" dirty="0"/>
              <a:t>In Python 3, the </a:t>
            </a:r>
            <a:r>
              <a:rPr lang="en-AU" sz="1600" dirty="0">
                <a:solidFill>
                  <a:schemeClr val="accent5">
                    <a:lumMod val="60000"/>
                    <a:lumOff val="40000"/>
                  </a:schemeClr>
                </a:solidFill>
                <a:latin typeface="Menlo" panose="020B0609030804020204" pitchFamily="49" charset="0"/>
                <a:ea typeface="Menlo" panose="020B0609030804020204" pitchFamily="49" charset="0"/>
                <a:cs typeface="Menlo" panose="020B0609030804020204" pitchFamily="49" charset="0"/>
              </a:rPr>
              <a:t>input</a:t>
            </a:r>
            <a:r>
              <a:rPr lang="en-AU" sz="2200" dirty="0"/>
              <a:t> function reads in a string provided by the user. If you want to convert the input to a different type, such as a float or integer, you need to cast to the appropriate type. For example:</a:t>
            </a:r>
          </a:p>
          <a:p>
            <a:endParaRPr lang="en-AU" dirty="0"/>
          </a:p>
        </p:txBody>
      </p:sp>
      <p:pic>
        <p:nvPicPr>
          <p:cNvPr id="5" name="Picture 4" descr="A screenshot of a message&#10;&#10;Description automatically generated">
            <a:extLst>
              <a:ext uri="{FF2B5EF4-FFF2-40B4-BE49-F238E27FC236}">
                <a16:creationId xmlns:a16="http://schemas.microsoft.com/office/drawing/2014/main" id="{B6BE6BF6-D758-DCF1-833F-F8CD2B88D189}"/>
              </a:ext>
            </a:extLst>
          </p:cNvPr>
          <p:cNvPicPr>
            <a:picLocks noChangeAspect="1"/>
          </p:cNvPicPr>
          <p:nvPr/>
        </p:nvPicPr>
        <p:blipFill>
          <a:blip r:embed="rId2"/>
          <a:srcRect b="11385"/>
          <a:stretch/>
        </p:blipFill>
        <p:spPr>
          <a:xfrm>
            <a:off x="2353818" y="2399013"/>
            <a:ext cx="7581900" cy="2453403"/>
          </a:xfrm>
          <a:prstGeom prst="rect">
            <a:avLst/>
          </a:prstGeom>
          <a:ln>
            <a:solidFill>
              <a:schemeClr val="tx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AB48E56D-0DA1-68C4-C972-24271FE46725}"/>
              </a:ext>
            </a:extLst>
          </p:cNvPr>
          <p:cNvSpPr txBox="1"/>
          <p:nvPr/>
        </p:nvSpPr>
        <p:spPr>
          <a:xfrm>
            <a:off x="838200" y="4852416"/>
            <a:ext cx="10515600" cy="1785104"/>
          </a:xfrm>
          <a:prstGeom prst="rect">
            <a:avLst/>
          </a:prstGeom>
          <a:noFill/>
        </p:spPr>
        <p:txBody>
          <a:bodyPr wrap="square">
            <a:spAutoFit/>
          </a:bodyPr>
          <a:lstStyle/>
          <a:p>
            <a:pPr marL="342900" indent="-342900">
              <a:buFont typeface="Arial" panose="020B0604020202020204" pitchFamily="34" charset="0"/>
              <a:buChar char="•"/>
            </a:pPr>
            <a:r>
              <a:rPr lang="en-AU" sz="2200" dirty="0"/>
              <a:t>The </a:t>
            </a:r>
            <a:r>
              <a:rPr lang="en-AU" sz="1600" dirty="0">
                <a:latin typeface="Menlo" panose="020B0609030804020204" pitchFamily="49" charset="0"/>
                <a:ea typeface="Menlo" panose="020B0609030804020204" pitchFamily="49" charset="0"/>
                <a:cs typeface="Menlo" panose="020B0609030804020204" pitchFamily="49" charset="0"/>
              </a:rPr>
              <a:t>year</a:t>
            </a:r>
            <a:r>
              <a:rPr lang="en-AU" sz="2200" dirty="0"/>
              <a:t> variable needs to be converted to an </a:t>
            </a:r>
            <a:r>
              <a:rPr lang="en-AU" sz="1600" i="1" dirty="0">
                <a:latin typeface="Menlo" panose="020B0609030804020204" pitchFamily="49" charset="0"/>
                <a:ea typeface="Menlo" panose="020B0609030804020204" pitchFamily="49" charset="0"/>
                <a:cs typeface="Menlo" panose="020B0609030804020204" pitchFamily="49" charset="0"/>
              </a:rPr>
              <a:t>integer(</a:t>
            </a:r>
            <a:r>
              <a:rPr lang="en-AU" sz="1600" i="1" dirty="0">
                <a:solidFill>
                  <a:schemeClr val="accent5">
                    <a:lumMod val="60000"/>
                    <a:lumOff val="40000"/>
                  </a:schemeClr>
                </a:solidFill>
                <a:latin typeface="Menlo" panose="020B0609030804020204" pitchFamily="49" charset="0"/>
                <a:ea typeface="Menlo" panose="020B0609030804020204" pitchFamily="49" charset="0"/>
                <a:cs typeface="Menlo" panose="020B0609030804020204" pitchFamily="49" charset="0"/>
              </a:rPr>
              <a:t>int</a:t>
            </a:r>
            <a:r>
              <a:rPr lang="en-AU" sz="1600" i="1" dirty="0">
                <a:latin typeface="Menlo" panose="020B0609030804020204" pitchFamily="49" charset="0"/>
                <a:ea typeface="Menlo" panose="020B0609030804020204" pitchFamily="49" charset="0"/>
                <a:cs typeface="Menlo" panose="020B0609030804020204" pitchFamily="49" charset="0"/>
              </a:rPr>
              <a:t>) </a:t>
            </a:r>
            <a:r>
              <a:rPr lang="en-AU" sz="2200" dirty="0"/>
              <a:t>so that we can perform the subtraction.</a:t>
            </a:r>
          </a:p>
          <a:p>
            <a:pPr marL="342900" indent="-342900">
              <a:buFont typeface="Arial" panose="020B0604020202020204" pitchFamily="34" charset="0"/>
              <a:buChar char="•"/>
            </a:pPr>
            <a:r>
              <a:rPr lang="en-AU" sz="2200" dirty="0"/>
              <a:t>When you run examples on the website that require user input, the program will </a:t>
            </a:r>
            <a:r>
              <a:rPr lang="en-AU" sz="2200" u="sng" dirty="0"/>
              <a:t>print out the prompt and wait for input from you</a:t>
            </a:r>
            <a:r>
              <a:rPr lang="en-AU" sz="2200" dirty="0"/>
              <a:t>. Simply type into the text box and hit enter.</a:t>
            </a:r>
          </a:p>
        </p:txBody>
      </p:sp>
      <p:pic>
        <p:nvPicPr>
          <p:cNvPr id="6" name="Picture 5" descr="A yellow circle with a white symbol and black text&#10;&#10;Description automatically generated">
            <a:hlinkClick r:id="rId3" action="ppaction://hlinksldjump"/>
            <a:extLst>
              <a:ext uri="{FF2B5EF4-FFF2-40B4-BE49-F238E27FC236}">
                <a16:creationId xmlns:a16="http://schemas.microsoft.com/office/drawing/2014/main" id="{1B93783D-1C76-C09E-6AFB-437421E03DBB}"/>
              </a:ext>
            </a:extLst>
          </p:cNvPr>
          <p:cNvPicPr>
            <a:picLocks noChangeAspect="1"/>
          </p:cNvPicPr>
          <p:nvPr/>
        </p:nvPicPr>
        <p:blipFill>
          <a:blip r:embed="rId4"/>
          <a:srcRect t="5133"/>
          <a:stretch/>
        </p:blipFill>
        <p:spPr>
          <a:xfrm>
            <a:off x="10017160" y="527518"/>
            <a:ext cx="804496" cy="780288"/>
          </a:xfrm>
          <a:prstGeom prst="rect">
            <a:avLst/>
          </a:prstGeom>
        </p:spPr>
      </p:pic>
      <p:sp>
        <p:nvSpPr>
          <p:cNvPr id="8" name="Action Button: Forwards or Next 7">
            <a:hlinkClick r:id="" action="ppaction://hlinkshowjump?jump=nextslide" highlightClick="1"/>
            <a:extLst>
              <a:ext uri="{FF2B5EF4-FFF2-40B4-BE49-F238E27FC236}">
                <a16:creationId xmlns:a16="http://schemas.microsoft.com/office/drawing/2014/main" id="{0251D3EA-B880-171D-B3E7-9A3E231D9570}"/>
              </a:ext>
            </a:extLst>
          </p:cNvPr>
          <p:cNvSpPr/>
          <p:nvPr/>
        </p:nvSpPr>
        <p:spPr>
          <a:xfrm>
            <a:off x="11072370" y="678576"/>
            <a:ext cx="546520" cy="478172"/>
          </a:xfrm>
          <a:prstGeom prst="actionButtonForwardNex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30397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EDB29-3F40-354B-7AEA-712F320DF959}"/>
              </a:ext>
            </a:extLst>
          </p:cNvPr>
          <p:cNvSpPr>
            <a:spLocks noGrp="1"/>
          </p:cNvSpPr>
          <p:nvPr>
            <p:ph type="title"/>
          </p:nvPr>
        </p:nvSpPr>
        <p:spPr/>
        <p:txBody>
          <a:bodyPr>
            <a:normAutofit/>
          </a:bodyPr>
          <a:lstStyle/>
          <a:p>
            <a:r>
              <a:rPr lang="en-AU" b="1" dirty="0"/>
              <a:t>Data Types</a:t>
            </a:r>
            <a:br>
              <a:rPr lang="en-AU" dirty="0"/>
            </a:br>
            <a:r>
              <a:rPr lang="en-AU" dirty="0"/>
              <a:t>Two kinds of numbers</a:t>
            </a:r>
          </a:p>
        </p:txBody>
      </p:sp>
      <p:sp>
        <p:nvSpPr>
          <p:cNvPr id="3" name="Content Placeholder 2">
            <a:extLst>
              <a:ext uri="{FF2B5EF4-FFF2-40B4-BE49-F238E27FC236}">
                <a16:creationId xmlns:a16="http://schemas.microsoft.com/office/drawing/2014/main" id="{0295F062-1829-F9DF-03EB-B129E3E3264B}"/>
              </a:ext>
            </a:extLst>
          </p:cNvPr>
          <p:cNvSpPr>
            <a:spLocks noGrp="1"/>
          </p:cNvSpPr>
          <p:nvPr>
            <p:ph idx="1"/>
          </p:nvPr>
        </p:nvSpPr>
        <p:spPr>
          <a:xfrm>
            <a:off x="838200" y="1732916"/>
            <a:ext cx="10515600" cy="1325563"/>
          </a:xfrm>
        </p:spPr>
        <p:txBody>
          <a:bodyPr/>
          <a:lstStyle/>
          <a:p>
            <a:r>
              <a:rPr lang="en-AU" sz="2400" dirty="0"/>
              <a:t>There are two types of numbers in Python. Whole numbers (or integers) have the type int, and fractional or decimal numbers have the type </a:t>
            </a:r>
            <a:r>
              <a:rPr lang="en-AU" sz="1800" dirty="0">
                <a:solidFill>
                  <a:schemeClr val="accent5">
                    <a:lumMod val="60000"/>
                    <a:lumOff val="40000"/>
                  </a:schemeClr>
                </a:solidFill>
                <a:latin typeface="Menlo" panose="020B0609030804020204" pitchFamily="49" charset="0"/>
                <a:ea typeface="Menlo" panose="020B0609030804020204" pitchFamily="49" charset="0"/>
                <a:cs typeface="Menlo" panose="020B0609030804020204" pitchFamily="49" charset="0"/>
              </a:rPr>
              <a:t>float</a:t>
            </a:r>
            <a:r>
              <a:rPr lang="en-AU" sz="2400" dirty="0"/>
              <a:t>.</a:t>
            </a:r>
          </a:p>
          <a:p>
            <a:r>
              <a:rPr lang="en-AU" sz="2400" dirty="0"/>
              <a:t>You can convert between types by </a:t>
            </a:r>
            <a:r>
              <a:rPr lang="en-AU" sz="2400" i="1" dirty="0"/>
              <a:t>casting</a:t>
            </a:r>
            <a:r>
              <a:rPr lang="en-AU" sz="2400" dirty="0"/>
              <a:t> using the int and float functions:</a:t>
            </a:r>
          </a:p>
          <a:p>
            <a:endParaRPr lang="en-AU" dirty="0"/>
          </a:p>
        </p:txBody>
      </p:sp>
      <p:pic>
        <p:nvPicPr>
          <p:cNvPr id="5" name="Picture 4" descr="A blue rectangle with white text&#10;&#10;Description automatically generated with medium confidence">
            <a:extLst>
              <a:ext uri="{FF2B5EF4-FFF2-40B4-BE49-F238E27FC236}">
                <a16:creationId xmlns:a16="http://schemas.microsoft.com/office/drawing/2014/main" id="{A531C224-C0B0-1B45-FF19-FB0A4EDB2A47}"/>
              </a:ext>
            </a:extLst>
          </p:cNvPr>
          <p:cNvPicPr>
            <a:picLocks noChangeAspect="1"/>
          </p:cNvPicPr>
          <p:nvPr/>
        </p:nvPicPr>
        <p:blipFill>
          <a:blip r:embed="rId2"/>
          <a:stretch>
            <a:fillRect/>
          </a:stretch>
        </p:blipFill>
        <p:spPr>
          <a:xfrm>
            <a:off x="3333750" y="3235099"/>
            <a:ext cx="5524500" cy="1041400"/>
          </a:xfrm>
          <a:prstGeom prst="rect">
            <a:avLst/>
          </a:prstGeom>
          <a:ln>
            <a:solidFill>
              <a:schemeClr val="tx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EE5D42EF-5A7D-3966-CE46-364C68A2A137}"/>
              </a:ext>
            </a:extLst>
          </p:cNvPr>
          <p:cNvSpPr txBox="1"/>
          <p:nvPr/>
        </p:nvSpPr>
        <p:spPr>
          <a:xfrm>
            <a:off x="838200" y="4453119"/>
            <a:ext cx="10515600" cy="830997"/>
          </a:xfrm>
          <a:prstGeom prst="rect">
            <a:avLst/>
          </a:prstGeom>
          <a:noFill/>
        </p:spPr>
        <p:txBody>
          <a:bodyPr wrap="square">
            <a:spAutoFit/>
          </a:bodyPr>
          <a:lstStyle/>
          <a:p>
            <a:pPr marL="285750" indent="-285750">
              <a:buFont typeface="Arial" panose="020B0604020202020204" pitchFamily="34" charset="0"/>
              <a:buChar char="•"/>
            </a:pPr>
            <a:r>
              <a:rPr lang="en-AU" sz="2400" dirty="0"/>
              <a:t>Notice that when you cast from a float to an int the result is truncated (not rounded like you are used to in maths).</a:t>
            </a:r>
          </a:p>
        </p:txBody>
      </p:sp>
      <p:pic>
        <p:nvPicPr>
          <p:cNvPr id="6" name="Picture 5" descr="A yellow circle with a white symbol and black text&#10;&#10;Description automatically generated">
            <a:hlinkClick r:id="rId3" action="ppaction://hlinksldjump"/>
            <a:extLst>
              <a:ext uri="{FF2B5EF4-FFF2-40B4-BE49-F238E27FC236}">
                <a16:creationId xmlns:a16="http://schemas.microsoft.com/office/drawing/2014/main" id="{A41C53FC-AC93-790F-0CA9-30E2DFC587C9}"/>
              </a:ext>
            </a:extLst>
          </p:cNvPr>
          <p:cNvPicPr>
            <a:picLocks noChangeAspect="1"/>
          </p:cNvPicPr>
          <p:nvPr/>
        </p:nvPicPr>
        <p:blipFill>
          <a:blip r:embed="rId4"/>
          <a:srcRect t="5133"/>
          <a:stretch/>
        </p:blipFill>
        <p:spPr>
          <a:xfrm>
            <a:off x="10017160" y="527518"/>
            <a:ext cx="804496" cy="780288"/>
          </a:xfrm>
          <a:prstGeom prst="rect">
            <a:avLst/>
          </a:prstGeom>
        </p:spPr>
      </p:pic>
      <p:sp>
        <p:nvSpPr>
          <p:cNvPr id="8" name="Action Button: Forwards or Next 7">
            <a:hlinkClick r:id="" action="ppaction://hlinkshowjump?jump=nextslide" highlightClick="1"/>
            <a:extLst>
              <a:ext uri="{FF2B5EF4-FFF2-40B4-BE49-F238E27FC236}">
                <a16:creationId xmlns:a16="http://schemas.microsoft.com/office/drawing/2014/main" id="{C31E53E0-D897-47C4-F9B9-484C28D4B67D}"/>
              </a:ext>
            </a:extLst>
          </p:cNvPr>
          <p:cNvSpPr/>
          <p:nvPr/>
        </p:nvSpPr>
        <p:spPr>
          <a:xfrm>
            <a:off x="11072370" y="678576"/>
            <a:ext cx="546520" cy="478172"/>
          </a:xfrm>
          <a:prstGeom prst="actionButtonForwardNex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4012A293-DDBB-3F0B-01D9-D6C3E7F31EF0}"/>
              </a:ext>
            </a:extLst>
          </p:cNvPr>
          <p:cNvSpPr txBox="1"/>
          <p:nvPr/>
        </p:nvSpPr>
        <p:spPr>
          <a:xfrm>
            <a:off x="0" y="5826543"/>
            <a:ext cx="12192000" cy="369332"/>
          </a:xfrm>
          <a:prstGeom prst="rect">
            <a:avLst/>
          </a:prstGeom>
          <a:noFill/>
        </p:spPr>
        <p:txBody>
          <a:bodyPr wrap="square">
            <a:spAutoFit/>
          </a:bodyPr>
          <a:lstStyle/>
          <a:p>
            <a:pPr marL="285750" indent="-285750" algn="ctr">
              <a:buFont typeface="Arial" panose="020B0604020202020204" pitchFamily="34" charset="0"/>
              <a:buChar char="•"/>
            </a:pPr>
            <a:r>
              <a:rPr lang="en-AU" sz="1600" dirty="0"/>
              <a:t>A quiz on Basics:  </a:t>
            </a:r>
            <a:r>
              <a:rPr lang="en-AU" sz="1600" dirty="0">
                <a:hlinkClick r:id="rId5"/>
              </a:rPr>
              <a:t>https://www.bbc.co.uk/bitesize/guides/zwmbgk7/tes</a:t>
            </a:r>
            <a:r>
              <a:rPr lang="en-AU" sz="1800" dirty="0">
                <a:hlinkClick r:id="rId5"/>
              </a:rPr>
              <a:t>t</a:t>
            </a:r>
            <a:endParaRPr lang="en-AU" sz="1800" dirty="0"/>
          </a:p>
        </p:txBody>
      </p:sp>
    </p:spTree>
    <p:extLst>
      <p:ext uri="{BB962C8B-B14F-4D97-AF65-F5344CB8AC3E}">
        <p14:creationId xmlns:p14="http://schemas.microsoft.com/office/powerpoint/2010/main" val="1556718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8077A-D9F6-4E9F-97F9-BCF6F34B69A5}"/>
              </a:ext>
            </a:extLst>
          </p:cNvPr>
          <p:cNvSpPr>
            <a:spLocks noGrp="1"/>
          </p:cNvSpPr>
          <p:nvPr>
            <p:ph type="title"/>
          </p:nvPr>
        </p:nvSpPr>
        <p:spPr/>
        <p:txBody>
          <a:bodyPr/>
          <a:lstStyle/>
          <a:p>
            <a:r>
              <a:rPr lang="en-AU" dirty="0"/>
              <a:t>Division</a:t>
            </a:r>
          </a:p>
        </p:txBody>
      </p:sp>
      <p:sp>
        <p:nvSpPr>
          <p:cNvPr id="3" name="Content Placeholder 2">
            <a:extLst>
              <a:ext uri="{FF2B5EF4-FFF2-40B4-BE49-F238E27FC236}">
                <a16:creationId xmlns:a16="http://schemas.microsoft.com/office/drawing/2014/main" id="{B112173E-80ED-2AB8-1ABE-EA048B7C4494}"/>
              </a:ext>
            </a:extLst>
          </p:cNvPr>
          <p:cNvSpPr>
            <a:spLocks noGrp="1"/>
          </p:cNvSpPr>
          <p:nvPr>
            <p:ph idx="1"/>
          </p:nvPr>
        </p:nvSpPr>
        <p:spPr>
          <a:xfrm>
            <a:off x="838200" y="1423289"/>
            <a:ext cx="4953000" cy="4351338"/>
          </a:xfrm>
        </p:spPr>
        <p:txBody>
          <a:bodyPr>
            <a:normAutofit/>
          </a:bodyPr>
          <a:lstStyle/>
          <a:p>
            <a:r>
              <a:rPr lang="en-AU" sz="2400" dirty="0"/>
              <a:t>In Python 3, division always returns a float (even when both the original numbers are integers). For example:</a:t>
            </a:r>
          </a:p>
        </p:txBody>
      </p:sp>
      <p:pic>
        <p:nvPicPr>
          <p:cNvPr id="5" name="Picture 4" descr="A screenshot of a computer code&#10;&#10;Description automatically generated">
            <a:extLst>
              <a:ext uri="{FF2B5EF4-FFF2-40B4-BE49-F238E27FC236}">
                <a16:creationId xmlns:a16="http://schemas.microsoft.com/office/drawing/2014/main" id="{E5BB9B37-B630-A0DD-773F-8A9105E87420}"/>
              </a:ext>
            </a:extLst>
          </p:cNvPr>
          <p:cNvPicPr>
            <a:picLocks noChangeAspect="1"/>
          </p:cNvPicPr>
          <p:nvPr/>
        </p:nvPicPr>
        <p:blipFill>
          <a:blip r:embed="rId2"/>
          <a:srcRect r="8157"/>
          <a:stretch/>
        </p:blipFill>
        <p:spPr>
          <a:xfrm>
            <a:off x="742188" y="2873820"/>
            <a:ext cx="5353812" cy="3289300"/>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descr="A screenshot of a computer&#10;&#10;Description automatically generated">
            <a:extLst>
              <a:ext uri="{FF2B5EF4-FFF2-40B4-BE49-F238E27FC236}">
                <a16:creationId xmlns:a16="http://schemas.microsoft.com/office/drawing/2014/main" id="{E1B7D7F1-ED9C-FF01-1E2C-D2A077F89EBA}"/>
              </a:ext>
            </a:extLst>
          </p:cNvPr>
          <p:cNvPicPr>
            <a:picLocks noChangeAspect="1"/>
          </p:cNvPicPr>
          <p:nvPr/>
        </p:nvPicPr>
        <p:blipFill rotWithShape="1">
          <a:blip r:embed="rId3"/>
          <a:srcRect l="1738" t="15891" r="18239" b="7047"/>
          <a:stretch/>
        </p:blipFill>
        <p:spPr>
          <a:xfrm>
            <a:off x="6506052" y="2873820"/>
            <a:ext cx="4847748" cy="2466276"/>
          </a:xfrm>
          <a:prstGeom prst="rect">
            <a:avLst/>
          </a:prstGeom>
          <a:ln>
            <a:solidFill>
              <a:schemeClr val="tx1"/>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5A7CAEF3-5E93-8774-F804-D5CCA6C72E5F}"/>
              </a:ext>
            </a:extLst>
          </p:cNvPr>
          <p:cNvSpPr txBox="1"/>
          <p:nvPr/>
        </p:nvSpPr>
        <p:spPr>
          <a:xfrm>
            <a:off x="6316980" y="1423289"/>
            <a:ext cx="4953000" cy="830997"/>
          </a:xfrm>
          <a:prstGeom prst="rect">
            <a:avLst/>
          </a:prstGeom>
          <a:noFill/>
        </p:spPr>
        <p:txBody>
          <a:bodyPr wrap="square">
            <a:spAutoFit/>
          </a:bodyPr>
          <a:lstStyle/>
          <a:p>
            <a:pPr marL="285750" indent="-285750">
              <a:buFont typeface="Arial" panose="020B0604020202020204" pitchFamily="34" charset="0"/>
              <a:buChar char="•"/>
            </a:pPr>
            <a:r>
              <a:rPr lang="en-AU" sz="2400" dirty="0"/>
              <a:t>A float is returned even when the result is a whole number:</a:t>
            </a:r>
          </a:p>
        </p:txBody>
      </p:sp>
      <p:pic>
        <p:nvPicPr>
          <p:cNvPr id="6" name="Picture 5" descr="A yellow circle with a white symbol and black text&#10;&#10;Description automatically generated">
            <a:hlinkClick r:id="rId4" action="ppaction://hlinksldjump"/>
            <a:extLst>
              <a:ext uri="{FF2B5EF4-FFF2-40B4-BE49-F238E27FC236}">
                <a16:creationId xmlns:a16="http://schemas.microsoft.com/office/drawing/2014/main" id="{6F96FD2C-6B15-0D86-B53C-4A1B077F5022}"/>
              </a:ext>
            </a:extLst>
          </p:cNvPr>
          <p:cNvPicPr>
            <a:picLocks noChangeAspect="1"/>
          </p:cNvPicPr>
          <p:nvPr/>
        </p:nvPicPr>
        <p:blipFill>
          <a:blip r:embed="rId5"/>
          <a:srcRect t="5133"/>
          <a:stretch/>
        </p:blipFill>
        <p:spPr>
          <a:xfrm>
            <a:off x="10017160" y="527518"/>
            <a:ext cx="804496" cy="780288"/>
          </a:xfrm>
          <a:prstGeom prst="rect">
            <a:avLst/>
          </a:prstGeom>
        </p:spPr>
      </p:pic>
      <p:sp>
        <p:nvSpPr>
          <p:cNvPr id="8" name="Action Button: Forwards or Next 7">
            <a:hlinkClick r:id="" action="ppaction://hlinkshowjump?jump=nextslide" highlightClick="1"/>
            <a:extLst>
              <a:ext uri="{FF2B5EF4-FFF2-40B4-BE49-F238E27FC236}">
                <a16:creationId xmlns:a16="http://schemas.microsoft.com/office/drawing/2014/main" id="{26E041A4-2D12-302B-38B3-847A03F99328}"/>
              </a:ext>
            </a:extLst>
          </p:cNvPr>
          <p:cNvSpPr/>
          <p:nvPr/>
        </p:nvSpPr>
        <p:spPr>
          <a:xfrm>
            <a:off x="11072370" y="678576"/>
            <a:ext cx="546520" cy="478172"/>
          </a:xfrm>
          <a:prstGeom prst="actionButtonForwardNex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22032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27E00-953F-DC2F-A058-0FDFBEAA9593}"/>
              </a:ext>
            </a:extLst>
          </p:cNvPr>
          <p:cNvSpPr>
            <a:spLocks noGrp="1"/>
          </p:cNvSpPr>
          <p:nvPr>
            <p:ph type="title"/>
          </p:nvPr>
        </p:nvSpPr>
        <p:spPr>
          <a:xfrm>
            <a:off x="1171074" y="1396686"/>
            <a:ext cx="3240506" cy="4064628"/>
          </a:xfrm>
        </p:spPr>
        <p:txBody>
          <a:bodyPr>
            <a:normAutofit/>
          </a:bodyPr>
          <a:lstStyle/>
          <a:p>
            <a:r>
              <a:rPr lang="en-AU" dirty="0"/>
              <a:t>** Maths mix</a:t>
            </a:r>
            <a:endParaRPr lang="en-AU"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3C2FC4C-CBD9-D184-2020-873059E80F3B}"/>
              </a:ext>
            </a:extLst>
          </p:cNvPr>
          <p:cNvSpPr>
            <a:spLocks noGrp="1"/>
          </p:cNvSpPr>
          <p:nvPr>
            <p:ph idx="1"/>
          </p:nvPr>
        </p:nvSpPr>
        <p:spPr>
          <a:xfrm>
            <a:off x="5370153" y="1526033"/>
            <a:ext cx="5536397" cy="3935281"/>
          </a:xfrm>
        </p:spPr>
        <p:txBody>
          <a:bodyPr>
            <a:normAutofit fontScale="92500" lnSpcReduction="10000"/>
          </a:bodyPr>
          <a:lstStyle/>
          <a:p>
            <a:r>
              <a:rPr lang="en-AU" sz="2600" dirty="0"/>
              <a:t>Write a program that reads in two integers, then prints out the sum of them (added together) and the product (multiplied together).</a:t>
            </a:r>
          </a:p>
          <a:p>
            <a:r>
              <a:rPr lang="en-AU" sz="2600" dirty="0"/>
              <a:t>Your program should work like this:</a:t>
            </a:r>
          </a:p>
          <a:p>
            <a:r>
              <a:rPr lang="en-AU" sz="2600" dirty="0"/>
              <a:t>For example:</a:t>
            </a:r>
          </a:p>
          <a:p>
            <a:pPr marL="0" indent="0">
              <a:buNone/>
            </a:pPr>
            <a:endParaRPr lang="en-AU" sz="2600" dirty="0"/>
          </a:p>
          <a:p>
            <a:pPr marL="0" indent="0">
              <a:buNone/>
            </a:pPr>
            <a:endParaRPr lang="en-AU" sz="2600" dirty="0"/>
          </a:p>
          <a:p>
            <a:pPr marL="0" indent="0">
              <a:buNone/>
            </a:pPr>
            <a:endParaRPr lang="en-AU" sz="2600" dirty="0"/>
          </a:p>
          <a:p>
            <a:r>
              <a:rPr lang="en-AU" sz="2600" dirty="0"/>
              <a:t>Here is another example:</a:t>
            </a:r>
          </a:p>
          <a:p>
            <a:endParaRPr lang="en-AU" dirty="0"/>
          </a:p>
        </p:txBody>
      </p:sp>
      <p:pic>
        <p:nvPicPr>
          <p:cNvPr id="5" name="Picture 4" descr="A close-up of numbers&#10;&#10;Description automatically generated">
            <a:extLst>
              <a:ext uri="{FF2B5EF4-FFF2-40B4-BE49-F238E27FC236}">
                <a16:creationId xmlns:a16="http://schemas.microsoft.com/office/drawing/2014/main" id="{90F24BF8-45C0-3B64-73AB-036E608FB838}"/>
              </a:ext>
            </a:extLst>
          </p:cNvPr>
          <p:cNvPicPr>
            <a:picLocks noChangeAspect="1"/>
          </p:cNvPicPr>
          <p:nvPr/>
        </p:nvPicPr>
        <p:blipFill>
          <a:blip r:embed="rId2"/>
          <a:srcRect b="15063"/>
          <a:stretch/>
        </p:blipFill>
        <p:spPr>
          <a:xfrm>
            <a:off x="7672315" y="3508434"/>
            <a:ext cx="3733800" cy="1359167"/>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descr="A blue text with black numbers&#10;&#10;Description automatically generated">
            <a:extLst>
              <a:ext uri="{FF2B5EF4-FFF2-40B4-BE49-F238E27FC236}">
                <a16:creationId xmlns:a16="http://schemas.microsoft.com/office/drawing/2014/main" id="{45173723-D0E9-1D4C-04C8-E0EB6AFC108C}"/>
              </a:ext>
            </a:extLst>
          </p:cNvPr>
          <p:cNvPicPr>
            <a:picLocks noChangeAspect="1"/>
          </p:cNvPicPr>
          <p:nvPr/>
        </p:nvPicPr>
        <p:blipFill>
          <a:blip r:embed="rId3"/>
          <a:srcRect r="20325" b="16390"/>
          <a:stretch/>
        </p:blipFill>
        <p:spPr>
          <a:xfrm>
            <a:off x="7672315" y="5327092"/>
            <a:ext cx="3733800" cy="1359167"/>
          </a:xfrm>
          <a:prstGeom prst="rect">
            <a:avLst/>
          </a:prstGeom>
          <a:ln>
            <a:solidFill>
              <a:schemeClr val="tx1"/>
            </a:solidFill>
          </a:ln>
          <a:effectLst>
            <a:outerShdw blurRad="50800" dist="38100" dir="2700000" algn="tl" rotWithShape="0">
              <a:prstClr val="black">
                <a:alpha val="40000"/>
              </a:prstClr>
            </a:outerShdw>
          </a:effectLst>
        </p:spPr>
      </p:pic>
      <p:sp>
        <p:nvSpPr>
          <p:cNvPr id="4" name="Action Button: Help 3">
            <a:hlinkClick r:id="" action="ppaction://hlinkshowjump?jump=nextslide" highlightClick="1"/>
            <a:extLst>
              <a:ext uri="{FF2B5EF4-FFF2-40B4-BE49-F238E27FC236}">
                <a16:creationId xmlns:a16="http://schemas.microsoft.com/office/drawing/2014/main" id="{CFA91CD7-17ED-B6DC-9832-9611738742F7}"/>
              </a:ext>
            </a:extLst>
          </p:cNvPr>
          <p:cNvSpPr/>
          <p:nvPr/>
        </p:nvSpPr>
        <p:spPr>
          <a:xfrm>
            <a:off x="4999382" y="6072809"/>
            <a:ext cx="655983" cy="613450"/>
          </a:xfrm>
          <a:prstGeom prst="actionButtonHelp">
            <a:avLst/>
          </a:prstGeom>
          <a:solidFill>
            <a:srgbClr val="FFC0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b="1">
              <a:ln w="22225">
                <a:solidFill>
                  <a:schemeClr val="accent2"/>
                </a:solidFill>
                <a:prstDash val="solid"/>
              </a:ln>
              <a:solidFill>
                <a:schemeClr val="accent2">
                  <a:lumMod val="40000"/>
                  <a:lumOff val="60000"/>
                </a:schemeClr>
              </a:solidFill>
            </a:endParaRPr>
          </a:p>
        </p:txBody>
      </p:sp>
      <p:pic>
        <p:nvPicPr>
          <p:cNvPr id="9" name="Picture 8" descr="A yellow circle with a white symbol and black text&#10;&#10;Description automatically generated">
            <a:hlinkClick r:id="rId4" action="ppaction://hlinksldjump"/>
            <a:extLst>
              <a:ext uri="{FF2B5EF4-FFF2-40B4-BE49-F238E27FC236}">
                <a16:creationId xmlns:a16="http://schemas.microsoft.com/office/drawing/2014/main" id="{C1F5CE7F-9EA7-0432-F283-919AC8AD74AE}"/>
              </a:ext>
            </a:extLst>
          </p:cNvPr>
          <p:cNvPicPr>
            <a:picLocks noChangeAspect="1"/>
          </p:cNvPicPr>
          <p:nvPr/>
        </p:nvPicPr>
        <p:blipFill>
          <a:blip r:embed="rId5"/>
          <a:srcRect t="5133"/>
          <a:stretch/>
        </p:blipFill>
        <p:spPr>
          <a:xfrm>
            <a:off x="10017160" y="527518"/>
            <a:ext cx="804496" cy="780288"/>
          </a:xfrm>
          <a:prstGeom prst="rect">
            <a:avLst/>
          </a:prstGeom>
        </p:spPr>
      </p:pic>
    </p:spTree>
    <p:extLst>
      <p:ext uri="{BB962C8B-B14F-4D97-AF65-F5344CB8AC3E}">
        <p14:creationId xmlns:p14="http://schemas.microsoft.com/office/powerpoint/2010/main" val="3974148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286</TotalTime>
  <Words>948</Words>
  <Application>Microsoft Macintosh PowerPoint</Application>
  <PresentationFormat>Widescreen</PresentationFormat>
  <Paragraphs>102</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Aptos</vt:lpstr>
      <vt:lpstr>Aptos Display</vt:lpstr>
      <vt:lpstr>Arial</vt:lpstr>
      <vt:lpstr>Calibri</vt:lpstr>
      <vt:lpstr>Menlo</vt:lpstr>
      <vt:lpstr>Office Theme</vt:lpstr>
      <vt:lpstr>Python Review</vt:lpstr>
      <vt:lpstr>Python Review</vt:lpstr>
      <vt:lpstr>Overview and Introduction Review of Introduction to Programming</vt:lpstr>
      <vt:lpstr>Printing in Python</vt:lpstr>
      <vt:lpstr>Python the calculator</vt:lpstr>
      <vt:lpstr>Getting input from the user</vt:lpstr>
      <vt:lpstr>Data Types Two kinds of numbers</vt:lpstr>
      <vt:lpstr>Division</vt:lpstr>
      <vt:lpstr>** Maths mix</vt:lpstr>
      <vt:lpstr>** Maths mix Solution</vt:lpstr>
      <vt:lpstr>Letters and words</vt:lpstr>
      <vt:lpstr>Manipulating strings</vt:lpstr>
      <vt:lpstr>Making decisions</vt:lpstr>
      <vt:lpstr>Conditional expressions</vt:lpstr>
      <vt:lpstr>Storing multiple values </vt:lpstr>
      <vt:lpstr>Creating and modifying lists</vt:lpstr>
      <vt:lpstr>Manipulating lists</vt:lpstr>
      <vt:lpstr>** Robots in a line! </vt:lpstr>
      <vt:lpstr>** Robots in a line! Solution</vt:lpstr>
      <vt:lpstr>Control Structures Repeating things (for)</vt:lpstr>
      <vt:lpstr>The range function</vt:lpstr>
      <vt:lpstr>** Up the lift</vt:lpstr>
      <vt:lpstr>** Up the lift Solution</vt:lpstr>
      <vt:lpstr>Repeating things (while)</vt:lpstr>
      <vt:lpstr>** Guessing game</vt:lpstr>
      <vt:lpstr>** Guessing game Solution</vt:lpstr>
      <vt:lpstr>End Python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HAZELGROVE Kimberley [Mt Lawley Senior High School]</dc:creator>
  <cp:lastModifiedBy>HAZELGROVE Kimberley [Mt Lawley Senior High School]</cp:lastModifiedBy>
  <cp:revision>51</cp:revision>
  <dcterms:created xsi:type="dcterms:W3CDTF">2025-01-03T12:03:59Z</dcterms:created>
  <dcterms:modified xsi:type="dcterms:W3CDTF">2025-01-09T04:06:00Z</dcterms:modified>
</cp:coreProperties>
</file>