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7" r:id="rId3"/>
    <p:sldId id="282" r:id="rId4"/>
    <p:sldId id="283" r:id="rId5"/>
    <p:sldId id="284" r:id="rId6"/>
    <p:sldId id="286" r:id="rId7"/>
    <p:sldId id="285" r:id="rId8"/>
    <p:sldId id="289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3A373-40EF-3DEE-AF38-026906561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AD06B-16E1-5593-7335-E479FD8E8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94FA9-A87F-6C78-D0C8-1E0FBBD33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F087F-8532-0C2E-B7F4-5072AD369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0C6AF-3031-8173-3867-6AEAB737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0063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2CFA8-E991-F5C4-1FA4-EAB47E581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6EE0DD-5FFB-2BCC-E666-D193F29F4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733EB-AAA9-C35C-C072-CD58B603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885E3-9D93-5BB5-A056-69748D222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90012-73D6-05B1-9ECB-A827E6FBC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28640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0F7B2A-DA7B-A1CA-C05A-E2D93EC6B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DBBD8-C4D3-A979-62B8-85E6697C1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5C3BC-BBD2-F94E-51A0-70AC782BD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53B20-7A70-1B59-0D0F-B14BCD28A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6C67-714A-A275-B875-7FB34D51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10702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75C0D-07DB-7565-6B0B-4A35AD7DA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9D795-C077-861F-F5CA-FBEEC60C3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4BFDB-7972-2CCB-BA8B-48F3BE6E1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C79BB0-3E13-B137-18D5-DBE7577DF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14EA-39D1-EC49-2654-9AB05723E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1713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409AB-214F-3A6B-E50F-D9742D925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D9F2D-F11D-C3AC-FEAF-CFCA5F5E1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99B41-0196-0B63-F597-DA326616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EFA99-2C95-EF2D-9626-CD28DF21A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A4AA8-E028-2017-D097-91F216776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2372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B8A1D-B914-F6AE-CC17-EB12C2324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8C4DC-688C-7403-640A-BC220235A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EA68D1-7746-5EF9-50A8-C5A4B5F3DE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23233-D235-3A5D-4F84-04B1CF7CD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47C730-0995-3580-7D74-16DB26DB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B03E8D-731E-694F-1C77-CA9054B67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606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8C37-69A9-9ED4-B532-53626BF9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E73A6-21B2-3DC5-474F-C5C9F2857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9F76E3-A38B-6D8F-3666-2503AFEB6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63E713-088B-828B-166A-6AF8B98675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4D0FE4-41AF-B5B1-5BC7-4838425D27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19EEA5-DEBD-9E83-DDE8-94585C69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1DC832-CD8C-094A-8C00-920B99812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8BEFA2-8CC3-6B40-0E99-5A7368765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802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DE952-4131-4322-3468-E540CA631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9BA69-7ED4-4A6D-F458-B2CEB9DC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20609F-D8D7-BF36-F5FF-38CD6A12C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7BD6F4-E35F-2552-2E44-AB84F7478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8192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A025EC-FBB6-9217-37A3-680F03B99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B138C4-4F1C-2CFA-91F6-F25B8609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8EDB8F-6CCD-48C8-BC4E-D0D92460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617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71B47-A67F-E7D6-C717-519D31079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A27FE-C1CE-56C2-F9CC-D1039E238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681B7F-A353-6D68-FD04-1A25973D0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442828-FBB3-C966-0674-BC0B3AF29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A9FC5-D278-2403-F583-A8BDB6B9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93C404-9CCA-107D-441F-D7D22C3E9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69519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1FB0D-4062-C0D6-C816-E17A2A3D1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DB3ABF-15BD-2584-F81A-5C2C17692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B3F66-1572-7142-3A72-41C59DE11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F40CB3-7A0F-A488-AD1E-978667061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DAD33-5379-27D5-0AE4-0040B1C8B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8864D-6645-7350-3EDB-3A2B7D7F9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7695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690138-9B3C-5A95-DB93-41F9D25C1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E4E8E-6F44-ECBE-871D-44F8868B8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D4A42-2CB2-0983-4683-5FAB35D03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94B95D-8C20-344A-9539-B77E41347839}" type="datetimeFigureOut">
              <a:rPr lang="en-AU" smtClean="0"/>
              <a:t>9/1/2025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E42BF-FF51-2B37-D8C2-2EF20DBCB1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0EA59-5D1A-C048-40FD-1608A9CDB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9984BD-53E6-354B-8D95-BC285379A72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414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oklearning.com/learn/intro-python-2/functions/0/?ignore_lc=true" TargetMode="External"/><Relationship Id="rId2" Type="http://schemas.openxmlformats.org/officeDocument/2006/relationships/hyperlink" Target="https://www.w3schools.com/python/python_functions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slide" Target="slide3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guides/zqh49j6/test" TargetMode="External"/><Relationship Id="rId7" Type="http://schemas.openxmlformats.org/officeDocument/2006/relationships/image" Target="../media/image14.png"/><Relationship Id="rId2" Type="http://schemas.openxmlformats.org/officeDocument/2006/relationships/hyperlink" Target="https://www.bbc.co.uk/bitesize/guides/zqh49j6/revision/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4.png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D6B21-3962-8232-3269-F267D9323D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0519"/>
            <a:ext cx="9144000" cy="1039479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User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3E86D6-5CC3-74AA-A1F5-C74FFC879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81203"/>
            <a:ext cx="9144000" cy="1655762"/>
          </a:xfrm>
        </p:spPr>
        <p:txBody>
          <a:bodyPr/>
          <a:lstStyle/>
          <a:p>
            <a:r>
              <a:rPr lang="en-AU" sz="3200" b="1" dirty="0">
                <a:solidFill>
                  <a:srgbClr val="FFFF00"/>
                </a:solidFill>
              </a:rPr>
              <a:t>Introduction to Programming 2 - Python</a:t>
            </a:r>
          </a:p>
          <a:p>
            <a:r>
              <a:rPr lang="en-AU" sz="3200" b="1" dirty="0">
                <a:solidFill>
                  <a:srgbClr val="FFFF00"/>
                </a:solidFill>
              </a:rPr>
              <a:t>Grok Learning</a:t>
            </a:r>
            <a:endParaRPr lang="en-AU" sz="3200" b="1" dirty="0">
              <a:solidFill>
                <a:srgbClr val="0070C0"/>
              </a:solidFill>
            </a:endParaRPr>
          </a:p>
          <a:p>
            <a:endParaRPr lang="en-AU" dirty="0"/>
          </a:p>
        </p:txBody>
      </p:sp>
      <p:pic>
        <p:nvPicPr>
          <p:cNvPr id="8" name="Picture 7" descr="A screen shot of a computer&#10;&#10;Description automatically generated">
            <a:extLst>
              <a:ext uri="{FF2B5EF4-FFF2-40B4-BE49-F238E27FC236}">
                <a16:creationId xmlns:a16="http://schemas.microsoft.com/office/drawing/2014/main" id="{90C495F4-5FE5-FC6E-51DC-BB182FEF3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2231" y="3429000"/>
            <a:ext cx="2359431" cy="312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099215"/>
      </p:ext>
    </p:extLst>
  </p:cSld>
  <p:clrMapOvr>
    <a:masterClrMapping/>
  </p:clrMapOvr>
  <p:transition spd="slow" advClick="0" advTm="300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807D68-E58A-A200-F040-9B65F1536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5260" y="1188637"/>
            <a:ext cx="5852711" cy="1597228"/>
          </a:xfrm>
        </p:spPr>
        <p:txBody>
          <a:bodyPr>
            <a:normAutofit/>
          </a:bodyPr>
          <a:lstStyle/>
          <a:p>
            <a:r>
              <a:rPr lang="en-AU" sz="6000"/>
              <a:t>User Functions</a:t>
            </a:r>
          </a:p>
        </p:txBody>
      </p:sp>
      <p:pic>
        <p:nvPicPr>
          <p:cNvPr id="4" name="Picture 3" descr="A yellow coin with a white snake logo&#10;&#10;Description automatically generated">
            <a:extLst>
              <a:ext uri="{FF2B5EF4-FFF2-40B4-BE49-F238E27FC236}">
                <a16:creationId xmlns:a16="http://schemas.microsoft.com/office/drawing/2014/main" id="{DDAFF678-46DA-7726-DD4B-29C031F50A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357" y="1664030"/>
            <a:ext cx="3533985" cy="360710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72000-A884-98DC-9952-629EF6124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13456"/>
            <a:ext cx="4428236" cy="3040777"/>
          </a:xfrm>
        </p:spPr>
        <p:txBody>
          <a:bodyPr anchor="t">
            <a:normAutofit lnSpcReduction="10000"/>
          </a:bodyPr>
          <a:lstStyle/>
          <a:p>
            <a:r>
              <a:rPr lang="en-AU" sz="2400" dirty="0">
                <a:hlinkClick r:id="rId3" action="ppaction://hlinksldjump"/>
              </a:rPr>
              <a:t>Functions</a:t>
            </a:r>
            <a:endParaRPr lang="en-AU" sz="2400" dirty="0"/>
          </a:p>
          <a:p>
            <a:r>
              <a:rPr lang="en-AU" sz="2400" dirty="0">
                <a:hlinkClick r:id="rId4" action="ppaction://hlinksldjump"/>
              </a:rPr>
              <a:t>Python Functions</a:t>
            </a:r>
            <a:endParaRPr lang="en-AU" sz="2400" dirty="0"/>
          </a:p>
          <a:p>
            <a:r>
              <a:rPr lang="en-AU" sz="2400" dirty="0">
                <a:hlinkClick r:id="rId5" action="ppaction://hlinksldjump"/>
              </a:rPr>
              <a:t>Modular coding</a:t>
            </a:r>
            <a:endParaRPr lang="en-AU" sz="2400" dirty="0"/>
          </a:p>
          <a:p>
            <a:r>
              <a:rPr lang="en-AU" sz="2400" dirty="0">
                <a:hlinkClick r:id="rId6" action="ppaction://hlinksldjump"/>
              </a:rPr>
              <a:t>Example – Area of a rectangle</a:t>
            </a:r>
            <a:endParaRPr lang="en-AU" sz="2400" dirty="0"/>
          </a:p>
          <a:p>
            <a:r>
              <a:rPr lang="en-AU" sz="2400" dirty="0">
                <a:hlinkClick r:id="rId7" action="ppaction://hlinksldjump"/>
              </a:rPr>
              <a:t>** Your turn</a:t>
            </a:r>
            <a:endParaRPr lang="en-AU" sz="2400" dirty="0"/>
          </a:p>
          <a:p>
            <a:r>
              <a:rPr lang="en-AU" sz="2400" dirty="0">
                <a:hlinkClick r:id="rId8" action="ppaction://hlinksldjump"/>
              </a:rPr>
              <a:t>Functions Quiz</a:t>
            </a:r>
            <a:endParaRPr lang="en-AU" sz="2400" dirty="0"/>
          </a:p>
          <a:p>
            <a:r>
              <a:rPr lang="en-AU" sz="2400" dirty="0">
                <a:hlinkClick r:id="" action="ppaction://hlinkshowjump?jump=lastslide"/>
              </a:rPr>
              <a:t>End user functions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89256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58A14AF-9FB5-4CC7-BA35-E8E85D3E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8D8752-2CFB-5DB4-5E45-34607BF24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662" y="386930"/>
            <a:ext cx="10066122" cy="1298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Functions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A92EC5-A919-573B-9F9E-2AE70C0367D7}"/>
              </a:ext>
            </a:extLst>
          </p:cNvPr>
          <p:cNvSpPr txBox="1"/>
          <p:nvPr/>
        </p:nvSpPr>
        <p:spPr>
          <a:xfrm>
            <a:off x="793661" y="2599509"/>
            <a:ext cx="4530898" cy="363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A function is a block of code which only runs when it is called.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You can pass data, known as parameters, into a function.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A function can return data as a result.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See:  </a:t>
            </a:r>
            <a:r>
              <a:rPr lang="en-US" sz="2000" i="1">
                <a:hlinkClick r:id="rId2"/>
              </a:rPr>
              <a:t>https://www.w3schools.com/python/python_functions.asp</a:t>
            </a:r>
            <a:endParaRPr lang="en-US" sz="2000" i="1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/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/>
              <a:t>A definition from </a:t>
            </a:r>
            <a:r>
              <a:rPr lang="en-US" sz="2000" i="1">
                <a:hlinkClick r:id="rId3"/>
              </a:rPr>
              <a:t>Grok Learning</a:t>
            </a:r>
            <a:r>
              <a:rPr lang="en-US" sz="2000"/>
              <a:t>:</a:t>
            </a:r>
          </a:p>
        </p:txBody>
      </p:sp>
      <p:pic>
        <p:nvPicPr>
          <p:cNvPr id="5" name="Content Placeholder 4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89DF40B0-C00A-ABCC-9B6C-AC0A575E8F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5916259" y="2484255"/>
            <a:ext cx="5140822" cy="3714244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yellow circle with a white symbol and black text&#10;&#10;Description automatically generated">
            <a:hlinkClick r:id="rId5" action="ppaction://hlinksldjump"/>
            <a:extLst>
              <a:ext uri="{FF2B5EF4-FFF2-40B4-BE49-F238E27FC236}">
                <a16:creationId xmlns:a16="http://schemas.microsoft.com/office/drawing/2014/main" id="{F3027316-66DF-8882-3AD5-0DA299F9DEEB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5133"/>
          <a:stretch/>
        </p:blipFill>
        <p:spPr>
          <a:xfrm>
            <a:off x="10017160" y="527518"/>
            <a:ext cx="804496" cy="780288"/>
          </a:xfrm>
          <a:prstGeom prst="rect">
            <a:avLst/>
          </a:prstGeom>
        </p:spPr>
      </p:pic>
      <p:sp>
        <p:nvSpPr>
          <p:cNvPr id="9" name="Action Button: Forwards or Next 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6BE6DA0-2F8F-4ACA-7F11-B03614566AAA}"/>
              </a:ext>
            </a:extLst>
          </p:cNvPr>
          <p:cNvSpPr/>
          <p:nvPr/>
        </p:nvSpPr>
        <p:spPr>
          <a:xfrm>
            <a:off x="11072370" y="678576"/>
            <a:ext cx="546520" cy="478172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070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xplosion 1 20">
            <a:extLst>
              <a:ext uri="{FF2B5EF4-FFF2-40B4-BE49-F238E27FC236}">
                <a16:creationId xmlns:a16="http://schemas.microsoft.com/office/drawing/2014/main" id="{E6C1D5E6-5D78-8804-D950-5619EA0E715E}"/>
              </a:ext>
            </a:extLst>
          </p:cNvPr>
          <p:cNvSpPr/>
          <p:nvPr/>
        </p:nvSpPr>
        <p:spPr>
          <a:xfrm>
            <a:off x="200703" y="197708"/>
            <a:ext cx="5895298" cy="1680519"/>
          </a:xfrm>
          <a:prstGeom prst="irregularSeal1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8400000" scaled="0"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6C20C1-049B-B182-8DE1-206E96013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7773"/>
            <a:ext cx="10515600" cy="1282915"/>
          </a:xfrm>
        </p:spPr>
        <p:txBody>
          <a:bodyPr/>
          <a:lstStyle/>
          <a:p>
            <a:r>
              <a:rPr lang="en-AU" dirty="0"/>
              <a:t>   </a:t>
            </a:r>
            <a:r>
              <a:rPr lang="en-AU" sz="4000" dirty="0"/>
              <a:t>Python Functions</a:t>
            </a:r>
            <a:endParaRPr lang="en-AU" dirty="0"/>
          </a:p>
        </p:txBody>
      </p:sp>
      <p:pic>
        <p:nvPicPr>
          <p:cNvPr id="11" name="Picture 10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959E8CC6-9C5F-667F-56D4-CCCFE6A0A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457" y="1473852"/>
            <a:ext cx="5037841" cy="5267194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D78867F6-4F28-642F-E90C-BB6789AC6A44}"/>
              </a:ext>
            </a:extLst>
          </p:cNvPr>
          <p:cNvGrpSpPr/>
          <p:nvPr/>
        </p:nvGrpSpPr>
        <p:grpSpPr>
          <a:xfrm>
            <a:off x="546046" y="1758768"/>
            <a:ext cx="6097772" cy="5092452"/>
            <a:chOff x="838200" y="1367522"/>
            <a:chExt cx="6097772" cy="509245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C3DA3B9-92C5-D1E1-12C3-0CB3A84F52F2}"/>
                </a:ext>
              </a:extLst>
            </p:cNvPr>
            <p:cNvSpPr txBox="1"/>
            <p:nvPr/>
          </p:nvSpPr>
          <p:spPr>
            <a:xfrm>
              <a:off x="838200" y="1367522"/>
              <a:ext cx="6097772" cy="20928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600" b="1" dirty="0"/>
                <a:t>Creating a Function</a:t>
              </a:r>
            </a:p>
            <a:p>
              <a:r>
                <a:rPr lang="en-AU" sz="1600" dirty="0"/>
                <a:t>In Python a function is defined using the def keyword:</a:t>
              </a:r>
            </a:p>
            <a:p>
              <a:r>
                <a:rPr lang="en-AU" sz="1600" dirty="0">
                  <a:solidFill>
                    <a:srgbClr val="0000CD"/>
                  </a:solidFill>
                </a:rPr>
                <a:t> </a:t>
              </a:r>
              <a:endParaRPr lang="en-AU" sz="1600" dirty="0">
                <a:solidFill>
                  <a:srgbClr val="0000CD"/>
                </a:solidFill>
                <a:effectLst/>
              </a:endParaRPr>
            </a:p>
            <a:p>
              <a:endParaRPr lang="en-AU" sz="1600" b="1" dirty="0">
                <a:solidFill>
                  <a:srgbClr val="0000CD"/>
                </a:solidFill>
              </a:endParaRPr>
            </a:p>
            <a:p>
              <a:endParaRPr lang="en-AU" sz="1600" b="1" dirty="0"/>
            </a:p>
            <a:p>
              <a:r>
                <a:rPr lang="en-AU" sz="1600" b="1" dirty="0"/>
                <a:t>Calling a Function</a:t>
              </a:r>
            </a:p>
            <a:p>
              <a:r>
                <a:rPr lang="en-AU" sz="1600" dirty="0"/>
                <a:t>To call a function, use the function name followed by parenthesis:</a:t>
              </a:r>
            </a:p>
            <a:p>
              <a:endParaRPr lang="en-AU" dirty="0"/>
            </a:p>
          </p:txBody>
        </p:sp>
        <p:pic>
          <p:nvPicPr>
            <p:cNvPr id="15" name="Picture 14" descr="A white background with black text&#10;&#10;Description automatically generated">
              <a:extLst>
                <a:ext uri="{FF2B5EF4-FFF2-40B4-BE49-F238E27FC236}">
                  <a16:creationId xmlns:a16="http://schemas.microsoft.com/office/drawing/2014/main" id="{2192E771-2227-0D46-E6B2-04AF7C4D9F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66939" y="3159018"/>
              <a:ext cx="3160927" cy="1050370"/>
            </a:xfrm>
            <a:prstGeom prst="rect">
              <a:avLst/>
            </a:prstGeom>
          </p:spPr>
        </p:pic>
        <p:pic>
          <p:nvPicPr>
            <p:cNvPr id="17" name="Picture 16" descr="A close-up of a white background&#10;&#10;Description automatically generated">
              <a:extLst>
                <a:ext uri="{FF2B5EF4-FFF2-40B4-BE49-F238E27FC236}">
                  <a16:creationId xmlns:a16="http://schemas.microsoft.com/office/drawing/2014/main" id="{7392B596-7395-A2A1-CD33-1B8CAB0C11E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66939" y="1914488"/>
              <a:ext cx="3281245" cy="674649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05C28BD-3DB2-F5AE-C7FD-FF829F1A00D5}"/>
                </a:ext>
              </a:extLst>
            </p:cNvPr>
            <p:cNvSpPr txBox="1"/>
            <p:nvPr/>
          </p:nvSpPr>
          <p:spPr>
            <a:xfrm>
              <a:off x="838200" y="4336316"/>
              <a:ext cx="6097772" cy="212365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AU" sz="1600" b="1" dirty="0"/>
                <a:t>Parameters or Arguments?</a:t>
              </a:r>
            </a:p>
            <a:p>
              <a:pPr algn="ctr"/>
              <a:r>
                <a:rPr lang="en-AU" sz="1600" dirty="0"/>
                <a:t>The terms </a:t>
              </a:r>
              <a:r>
                <a:rPr lang="en-AU" sz="1600" i="1" dirty="0"/>
                <a:t>parameter</a:t>
              </a:r>
              <a:r>
                <a:rPr lang="en-AU" sz="1600" dirty="0"/>
                <a:t> and </a:t>
              </a:r>
              <a:r>
                <a:rPr lang="en-AU" sz="1600" i="1" dirty="0"/>
                <a:t>argument</a:t>
              </a:r>
              <a:r>
                <a:rPr lang="en-AU" sz="1600" dirty="0"/>
                <a:t> can be used for the same thing: information that are passed into a function.</a:t>
              </a:r>
            </a:p>
            <a:p>
              <a:r>
                <a:rPr lang="en-AU" sz="1600" dirty="0"/>
                <a:t>From a function's perspective:</a:t>
              </a:r>
            </a:p>
            <a:p>
              <a:r>
                <a:rPr lang="en-AU" sz="1600" dirty="0">
                  <a:highlight>
                    <a:srgbClr val="FFFF00"/>
                  </a:highlight>
                </a:rPr>
                <a:t>A </a:t>
              </a:r>
              <a:r>
                <a:rPr lang="en-AU" sz="1600" b="1" dirty="0">
                  <a:highlight>
                    <a:srgbClr val="FFFF00"/>
                  </a:highlight>
                </a:rPr>
                <a:t>parameter</a:t>
              </a:r>
              <a:r>
                <a:rPr lang="en-AU" sz="1600" dirty="0">
                  <a:highlight>
                    <a:srgbClr val="FFFF00"/>
                  </a:highlight>
                </a:rPr>
                <a:t> is the </a:t>
              </a:r>
              <a:r>
                <a:rPr lang="en-AU" sz="1600" u="sng" dirty="0">
                  <a:highlight>
                    <a:srgbClr val="FFFF00"/>
                  </a:highlight>
                </a:rPr>
                <a:t>variable listed in the function definition </a:t>
              </a:r>
              <a:r>
                <a:rPr lang="en-AU" sz="1600" dirty="0">
                  <a:highlight>
                    <a:srgbClr val="FFFF00"/>
                  </a:highlight>
                </a:rPr>
                <a:t>inside the parentheses. </a:t>
              </a:r>
            </a:p>
            <a:p>
              <a:r>
                <a:rPr lang="en-AU" sz="1600" dirty="0">
                  <a:highlight>
                    <a:srgbClr val="FFFF00"/>
                  </a:highlight>
                </a:rPr>
                <a:t>An </a:t>
              </a:r>
              <a:r>
                <a:rPr lang="en-AU" sz="1600" b="1" dirty="0">
                  <a:highlight>
                    <a:srgbClr val="FFFF00"/>
                  </a:highlight>
                </a:rPr>
                <a:t>argument</a:t>
              </a:r>
              <a:r>
                <a:rPr lang="en-AU" sz="1600" dirty="0">
                  <a:highlight>
                    <a:srgbClr val="FFFF00"/>
                  </a:highlight>
                </a:rPr>
                <a:t> is the </a:t>
              </a:r>
              <a:r>
                <a:rPr lang="en-AU" sz="1600" u="sng" dirty="0">
                  <a:highlight>
                    <a:srgbClr val="FFFF00"/>
                  </a:highlight>
                </a:rPr>
                <a:t>value that is sent to the function </a:t>
              </a:r>
              <a:r>
                <a:rPr lang="en-AU" sz="1600" dirty="0">
                  <a:highlight>
                    <a:srgbClr val="FFFF00"/>
                  </a:highlight>
                </a:rPr>
                <a:t>when it is called.</a:t>
              </a:r>
            </a:p>
          </p:txBody>
        </p:sp>
      </p:grpSp>
      <p:pic>
        <p:nvPicPr>
          <p:cNvPr id="23" name="Picture 22" descr="A yellow circle with a white symbol and black text&#10;&#10;Description automatically generated">
            <a:hlinkClick r:id="rId5" action="ppaction://hlinksldjump"/>
            <a:extLst>
              <a:ext uri="{FF2B5EF4-FFF2-40B4-BE49-F238E27FC236}">
                <a16:creationId xmlns:a16="http://schemas.microsoft.com/office/drawing/2014/main" id="{2B649566-AD09-4768-1371-3D139BC86C66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5133"/>
          <a:stretch/>
        </p:blipFill>
        <p:spPr>
          <a:xfrm>
            <a:off x="10017160" y="527518"/>
            <a:ext cx="804496" cy="780288"/>
          </a:xfrm>
          <a:prstGeom prst="rect">
            <a:avLst/>
          </a:prstGeom>
        </p:spPr>
      </p:pic>
      <p:sp>
        <p:nvSpPr>
          <p:cNvPr id="24" name="Action Button: Forwards or Next 2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F596BC9-5272-BB60-1FDC-C219C2D0947A}"/>
              </a:ext>
            </a:extLst>
          </p:cNvPr>
          <p:cNvSpPr/>
          <p:nvPr/>
        </p:nvSpPr>
        <p:spPr>
          <a:xfrm>
            <a:off x="11072370" y="678576"/>
            <a:ext cx="546520" cy="478172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5708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AC2652-22CB-73E0-FA72-80D83D45D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AU" sz="5400"/>
              <a:t>Modular coding</a:t>
            </a:r>
          </a:p>
        </p:txBody>
      </p:sp>
      <p:sp>
        <p:nvSpPr>
          <p:cNvPr id="2057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DCBFE-24B2-42C2-5438-0A678EBF1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/>
          </a:bodyPr>
          <a:lstStyle/>
          <a:p>
            <a:r>
              <a:rPr lang="en-AU" sz="1700"/>
              <a:t>Modular coding is a useful method to structure a coding solution</a:t>
            </a:r>
          </a:p>
          <a:p>
            <a:r>
              <a:rPr lang="en-AU" sz="1700"/>
              <a:t>Decomposing a problem usually gives a number of sections</a:t>
            </a:r>
          </a:p>
          <a:p>
            <a:r>
              <a:rPr lang="en-AU" sz="1700"/>
              <a:t>Sections can be assigned to </a:t>
            </a:r>
            <a:r>
              <a:rPr lang="en-AU" sz="1700" i="1"/>
              <a:t>functions</a:t>
            </a:r>
            <a:r>
              <a:rPr lang="en-AU" sz="1700"/>
              <a:t> and ‘called’ when needed</a:t>
            </a:r>
          </a:p>
          <a:p>
            <a:r>
              <a:rPr lang="en-AU" sz="1700"/>
              <a:t>Functions can be saved and recalled for use in other solutions</a:t>
            </a:r>
          </a:p>
          <a:p>
            <a:r>
              <a:rPr lang="en-AU" sz="1700"/>
              <a:t>‘Top-down design’ uses functions defined and the main code calls them</a:t>
            </a:r>
          </a:p>
          <a:p>
            <a:r>
              <a:rPr lang="en-AU" sz="1700"/>
              <a:t>Empty, named functions are created and blank code is installed – in Python, this is signified by the </a:t>
            </a:r>
            <a:r>
              <a:rPr lang="en-AU" sz="1700" i="1"/>
              <a:t>pass</a:t>
            </a:r>
            <a:r>
              <a:rPr lang="en-AU" sz="1700"/>
              <a:t> keyword</a:t>
            </a:r>
          </a:p>
          <a:p>
            <a:r>
              <a:rPr lang="en-AU" sz="1700"/>
              <a:t>‘Bottom-up design’ creates a main code, and functions are created as required</a:t>
            </a:r>
          </a:p>
          <a:p>
            <a:r>
              <a:rPr lang="en-AU" sz="1700"/>
              <a:t>Code can also be saved as separate files (often called ‘modules’), which can be ‘imported’ and called within the body of the code</a:t>
            </a:r>
          </a:p>
        </p:txBody>
      </p:sp>
      <p:pic>
        <p:nvPicPr>
          <p:cNvPr id="2050" name="Picture 2" descr="Puzzle Piece Stock Illustrations ...">
            <a:extLst>
              <a:ext uri="{FF2B5EF4-FFF2-40B4-BE49-F238E27FC236}">
                <a16:creationId xmlns:a16="http://schemas.microsoft.com/office/drawing/2014/main" id="{68BDA09C-26B5-C5EC-1144-99DDDE473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5" r="2" b="2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 yellow circle with a white symbol and black text&#10;&#10;Description automatically generated">
            <a:hlinkClick r:id="rId3" action="ppaction://hlinksldjump"/>
            <a:extLst>
              <a:ext uri="{FF2B5EF4-FFF2-40B4-BE49-F238E27FC236}">
                <a16:creationId xmlns:a16="http://schemas.microsoft.com/office/drawing/2014/main" id="{D5785B37-574B-DEA4-FD53-7BD122E190E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5133"/>
          <a:stretch/>
        </p:blipFill>
        <p:spPr>
          <a:xfrm>
            <a:off x="10017160" y="527518"/>
            <a:ext cx="804496" cy="780288"/>
          </a:xfrm>
          <a:prstGeom prst="rect">
            <a:avLst/>
          </a:prstGeom>
        </p:spPr>
      </p:pic>
      <p:sp>
        <p:nvSpPr>
          <p:cNvPr id="11" name="Action Button: Forwards or Next 1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D7CC83C-142B-1717-10B4-81B5D9FE0AA8}"/>
              </a:ext>
            </a:extLst>
          </p:cNvPr>
          <p:cNvSpPr/>
          <p:nvPr/>
        </p:nvSpPr>
        <p:spPr>
          <a:xfrm>
            <a:off x="11072370" y="678576"/>
            <a:ext cx="546520" cy="478172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5251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0E23B9A2-5B76-53B1-FAF4-3C13C40EBF60}"/>
              </a:ext>
            </a:extLst>
          </p:cNvPr>
          <p:cNvGrpSpPr/>
          <p:nvPr/>
        </p:nvGrpSpPr>
        <p:grpSpPr>
          <a:xfrm>
            <a:off x="2228742" y="3865714"/>
            <a:ext cx="5112244" cy="2122640"/>
            <a:chOff x="342193" y="532339"/>
            <a:chExt cx="5005983" cy="183671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919F865-6D50-827B-D62F-79D906F94D91}"/>
                </a:ext>
              </a:extLst>
            </p:cNvPr>
            <p:cNvSpPr/>
            <p:nvPr/>
          </p:nvSpPr>
          <p:spPr>
            <a:xfrm>
              <a:off x="487662" y="1790005"/>
              <a:ext cx="926756" cy="56841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titles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8A33CE7-A7C0-BC37-E74B-55085DC42BF3}"/>
                </a:ext>
              </a:extLst>
            </p:cNvPr>
            <p:cNvSpPr/>
            <p:nvPr/>
          </p:nvSpPr>
          <p:spPr>
            <a:xfrm>
              <a:off x="1742303" y="1800638"/>
              <a:ext cx="926756" cy="56841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getLen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5620192-9A9F-2C77-5CC7-8F340843B3D6}"/>
                </a:ext>
              </a:extLst>
            </p:cNvPr>
            <p:cNvSpPr/>
            <p:nvPr/>
          </p:nvSpPr>
          <p:spPr>
            <a:xfrm>
              <a:off x="3028842" y="1800638"/>
              <a:ext cx="926756" cy="56841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getWid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83B6372-C03B-8895-0BA8-5C16C9313F2C}"/>
                </a:ext>
              </a:extLst>
            </p:cNvPr>
            <p:cNvSpPr/>
            <p:nvPr/>
          </p:nvSpPr>
          <p:spPr>
            <a:xfrm>
              <a:off x="4283483" y="1790005"/>
              <a:ext cx="1064693" cy="56841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calcArea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E257AB7-159A-FD94-3123-0E5E67AB9B01}"/>
                </a:ext>
              </a:extLst>
            </p:cNvPr>
            <p:cNvSpPr/>
            <p:nvPr/>
          </p:nvSpPr>
          <p:spPr>
            <a:xfrm>
              <a:off x="2295196" y="620424"/>
              <a:ext cx="926756" cy="56841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AU" dirty="0"/>
                <a:t>main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30183CF3-9C0A-26DA-367E-35C09C4CF6C4}"/>
                </a:ext>
              </a:extLst>
            </p:cNvPr>
            <p:cNvCxnSpPr>
              <a:stCxn id="8" idx="1"/>
              <a:endCxn id="4" idx="0"/>
            </p:cNvCxnSpPr>
            <p:nvPr/>
          </p:nvCxnSpPr>
          <p:spPr>
            <a:xfrm flipH="1">
              <a:off x="951040" y="904630"/>
              <a:ext cx="1344156" cy="88537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95F26143-4B67-A7DC-44EA-335AEB0308C5}"/>
                </a:ext>
              </a:extLst>
            </p:cNvPr>
            <p:cNvCxnSpPr>
              <a:cxnSpLocks/>
              <a:stCxn id="8" idx="3"/>
            </p:cNvCxnSpPr>
            <p:nvPr/>
          </p:nvCxnSpPr>
          <p:spPr>
            <a:xfrm>
              <a:off x="3221952" y="904630"/>
              <a:ext cx="1514277" cy="87474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5D400E9-83F5-4F3E-C6EA-E70878599A1A}"/>
                </a:ext>
              </a:extLst>
            </p:cNvPr>
            <p:cNvCxnSpPr>
              <a:cxnSpLocks/>
              <a:stCxn id="5" idx="0"/>
            </p:cNvCxnSpPr>
            <p:nvPr/>
          </p:nvCxnSpPr>
          <p:spPr>
            <a:xfrm flipV="1">
              <a:off x="2205681" y="1188835"/>
              <a:ext cx="557276" cy="61180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EB700F0-D89F-4666-8A62-E4E3EAFF2BA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33150" y="1189769"/>
              <a:ext cx="733646" cy="610401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D165843-232F-6853-4A67-E7AB9EE352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050718" y="1178670"/>
              <a:ext cx="542154" cy="6215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3389F46-0F2F-88C5-6683-81756CD66522}"/>
                </a:ext>
              </a:extLst>
            </p:cNvPr>
            <p:cNvCxnSpPr>
              <a:cxnSpLocks/>
              <a:stCxn id="8" idx="2"/>
              <a:endCxn id="6" idx="0"/>
            </p:cNvCxnSpPr>
            <p:nvPr/>
          </p:nvCxnSpPr>
          <p:spPr>
            <a:xfrm>
              <a:off x="2758574" y="1188835"/>
              <a:ext cx="733646" cy="611803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019FAD3-298D-24CB-2026-9250B365F3DB}"/>
                </a:ext>
              </a:extLst>
            </p:cNvPr>
            <p:cNvSpPr txBox="1"/>
            <p:nvPr/>
          </p:nvSpPr>
          <p:spPr>
            <a:xfrm rot="1929913">
              <a:off x="3548848" y="1180581"/>
              <a:ext cx="11964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/>
                <a:t>length, width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89A04B2-70D9-669F-F49F-561438FB80D7}"/>
                </a:ext>
              </a:extLst>
            </p:cNvPr>
            <p:cNvSpPr txBox="1"/>
            <p:nvPr/>
          </p:nvSpPr>
          <p:spPr>
            <a:xfrm rot="18550082">
              <a:off x="2241501" y="1392227"/>
              <a:ext cx="60144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/>
                <a:t>length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F653E647-6399-1CD6-D00C-CC3FF39FD849}"/>
                </a:ext>
              </a:extLst>
            </p:cNvPr>
            <p:cNvSpPr txBox="1"/>
            <p:nvPr/>
          </p:nvSpPr>
          <p:spPr>
            <a:xfrm rot="2379733">
              <a:off x="3127231" y="1283426"/>
              <a:ext cx="5533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200" dirty="0"/>
                <a:t>width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9564517-8534-6EEB-BB1D-5FB62EA379A0}"/>
                </a:ext>
              </a:extLst>
            </p:cNvPr>
            <p:cNvSpPr txBox="1"/>
            <p:nvPr/>
          </p:nvSpPr>
          <p:spPr>
            <a:xfrm>
              <a:off x="342193" y="532339"/>
              <a:ext cx="1676987" cy="7989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AU" i="1" dirty="0"/>
                <a:t>Modular</a:t>
              </a:r>
            </a:p>
            <a:p>
              <a:pPr algn="ctr"/>
              <a:r>
                <a:rPr lang="en-AU" i="1" dirty="0"/>
                <a:t>Structure Chart</a:t>
              </a:r>
            </a:p>
            <a:p>
              <a:pPr algn="ctr"/>
              <a:r>
                <a:rPr lang="en-AU" dirty="0"/>
                <a:t>areaRect</a:t>
              </a:r>
            </a:p>
          </p:txBody>
        </p:sp>
      </p:grpSp>
      <p:sp>
        <p:nvSpPr>
          <p:cNvPr id="35" name="Title 34">
            <a:extLst>
              <a:ext uri="{FF2B5EF4-FFF2-40B4-BE49-F238E27FC236}">
                <a16:creationId xmlns:a16="http://schemas.microsoft.com/office/drawing/2014/main" id="{3770272B-5E90-80D6-4C9D-F0163F4AF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– Area of a rectangle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19B87F-33D9-225C-5B89-CB4AF3BA31F7}"/>
              </a:ext>
            </a:extLst>
          </p:cNvPr>
          <p:cNvSpPr txBox="1"/>
          <p:nvPr/>
        </p:nvSpPr>
        <p:spPr>
          <a:xfrm>
            <a:off x="884090" y="1396190"/>
            <a:ext cx="645689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i="1" dirty="0"/>
              <a:t>A program is required to calculate the area of a rectangle.</a:t>
            </a:r>
          </a:p>
          <a:p>
            <a:r>
              <a:rPr lang="en-AU" i="1" dirty="0"/>
              <a:t>(areaRect = length * width)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70688BAE-813C-875D-7D44-978A42C2F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160055"/>
              </p:ext>
            </p:extLst>
          </p:nvPr>
        </p:nvGraphicFramePr>
        <p:xfrm>
          <a:off x="884090" y="2525006"/>
          <a:ext cx="3295446" cy="88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6110">
                  <a:extLst>
                    <a:ext uri="{9D8B030D-6E8A-4147-A177-3AD203B41FA5}">
                      <a16:colId xmlns:a16="http://schemas.microsoft.com/office/drawing/2014/main" val="177497384"/>
                    </a:ext>
                  </a:extLst>
                </a:gridCol>
                <a:gridCol w="1416560">
                  <a:extLst>
                    <a:ext uri="{9D8B030D-6E8A-4147-A177-3AD203B41FA5}">
                      <a16:colId xmlns:a16="http://schemas.microsoft.com/office/drawing/2014/main" val="632405735"/>
                    </a:ext>
                  </a:extLst>
                </a:gridCol>
                <a:gridCol w="1092776">
                  <a:extLst>
                    <a:ext uri="{9D8B030D-6E8A-4147-A177-3AD203B41FA5}">
                      <a16:colId xmlns:a16="http://schemas.microsoft.com/office/drawing/2014/main" val="40287703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i="0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8106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AU" sz="1400" dirty="0"/>
                        <a:t>length, 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i="0" dirty="0"/>
                        <a:t>areaRect = length * 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/>
                        <a:t>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337933"/>
                  </a:ext>
                </a:extLst>
              </a:tr>
            </a:tbl>
          </a:graphicData>
        </a:graphic>
      </p:graphicFrame>
      <p:sp>
        <p:nvSpPr>
          <p:cNvPr id="38" name="TextBox 37">
            <a:extLst>
              <a:ext uri="{FF2B5EF4-FFF2-40B4-BE49-F238E27FC236}">
                <a16:creationId xmlns:a16="http://schemas.microsoft.com/office/drawing/2014/main" id="{0F152366-38BE-A793-86CC-0710F2FD4F24}"/>
              </a:ext>
            </a:extLst>
          </p:cNvPr>
          <p:cNvSpPr txBox="1"/>
          <p:nvPr/>
        </p:nvSpPr>
        <p:spPr>
          <a:xfrm>
            <a:off x="838200" y="2186452"/>
            <a:ext cx="1710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i="1" dirty="0"/>
              <a:t>Decomposition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41CA365-8727-0C3C-44E0-D1ABA3383C66}"/>
              </a:ext>
            </a:extLst>
          </p:cNvPr>
          <p:cNvSpPr txBox="1"/>
          <p:nvPr/>
        </p:nvSpPr>
        <p:spPr>
          <a:xfrm>
            <a:off x="8464007" y="1562599"/>
            <a:ext cx="3149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i="1" dirty="0"/>
              <a:t>Example of top-down design</a:t>
            </a:r>
          </a:p>
        </p:txBody>
      </p:sp>
      <p:pic>
        <p:nvPicPr>
          <p:cNvPr id="41" name="Picture 40" descr="A screen shot of a computer program&#10;&#10;Description automatically generated">
            <a:extLst>
              <a:ext uri="{FF2B5EF4-FFF2-40B4-BE49-F238E27FC236}">
                <a16:creationId xmlns:a16="http://schemas.microsoft.com/office/drawing/2014/main" id="{ECBE68A4-2493-0033-7B6F-C1A36B5C6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4007" y="1931931"/>
            <a:ext cx="3149600" cy="4817442"/>
          </a:xfrm>
          <a:prstGeom prst="rect">
            <a:avLst/>
          </a:prstGeom>
        </p:spPr>
      </p:pic>
      <p:pic>
        <p:nvPicPr>
          <p:cNvPr id="43" name="Picture 42" descr="A yellow circle with a white symbol and black text&#10;&#10;Description automatically generated">
            <a:hlinkClick r:id="rId3" action="ppaction://hlinksldjump"/>
            <a:extLst>
              <a:ext uri="{FF2B5EF4-FFF2-40B4-BE49-F238E27FC236}">
                <a16:creationId xmlns:a16="http://schemas.microsoft.com/office/drawing/2014/main" id="{8FB3EEEA-BF3A-3D1E-0463-9E84D1EB1BD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5133"/>
          <a:stretch/>
        </p:blipFill>
        <p:spPr>
          <a:xfrm>
            <a:off x="10017160" y="527518"/>
            <a:ext cx="804496" cy="780288"/>
          </a:xfrm>
          <a:prstGeom prst="rect">
            <a:avLst/>
          </a:prstGeom>
        </p:spPr>
      </p:pic>
      <p:sp>
        <p:nvSpPr>
          <p:cNvPr id="44" name="Action Button: Forwards or Next 4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0B5647F-5848-FD5C-2995-6B1D9EF21DEB}"/>
              </a:ext>
            </a:extLst>
          </p:cNvPr>
          <p:cNvSpPr/>
          <p:nvPr/>
        </p:nvSpPr>
        <p:spPr>
          <a:xfrm>
            <a:off x="11072370" y="678576"/>
            <a:ext cx="546520" cy="478172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7390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9028B-6A7B-1456-3140-06159C05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5"/>
                </a:solidFill>
              </a:rPr>
              <a:t>** Your 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24D09-5E9D-3C8F-A634-C87A607BA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261" y="1410955"/>
            <a:ext cx="11068492" cy="29271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Create modular code using functions for the following basic problems: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A program to determine the volume of a triangular prism.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A program to calculate the length of wire needed to make a multistrand wire fence around a rectangular paddock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Create a basic pizza order program, where the size, base-type, sauce choice and toppings are entered.</a:t>
            </a:r>
          </a:p>
        </p:txBody>
      </p:sp>
      <p:pic>
        <p:nvPicPr>
          <p:cNvPr id="1026" name="Picture 2" descr="Triangular Prism - Definition, Examples ...">
            <a:extLst>
              <a:ext uri="{FF2B5EF4-FFF2-40B4-BE49-F238E27FC236}">
                <a16:creationId xmlns:a16="http://schemas.microsoft.com/office/drawing/2014/main" id="{806B2D30-09D3-A20F-27DA-387B90DDD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1" y="4386595"/>
            <a:ext cx="3822700" cy="212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awaii Pizza Clipart, Kawaii Clipart ...">
            <a:extLst>
              <a:ext uri="{FF2B5EF4-FFF2-40B4-BE49-F238E27FC236}">
                <a16:creationId xmlns:a16="http://schemas.microsoft.com/office/drawing/2014/main" id="{24C0390A-15D6-49AB-D0D8-951240D96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009" y="4253092"/>
            <a:ext cx="3035881" cy="2387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y Lesson About Hot Fence ...">
            <a:extLst>
              <a:ext uri="{FF2B5EF4-FFF2-40B4-BE49-F238E27FC236}">
                <a16:creationId xmlns:a16="http://schemas.microsoft.com/office/drawing/2014/main" id="{F355F865-F4C0-D36A-F7FA-ADC997365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366" y="4386596"/>
            <a:ext cx="2407238" cy="212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A yellow circle with a white symbol and black text&#10;&#10;Description automatically generated">
            <a:hlinkClick r:id="rId5" action="ppaction://hlinksldjump"/>
            <a:extLst>
              <a:ext uri="{FF2B5EF4-FFF2-40B4-BE49-F238E27FC236}">
                <a16:creationId xmlns:a16="http://schemas.microsoft.com/office/drawing/2014/main" id="{0CF90623-BAFE-332E-8EA7-E7801EF6DC24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t="5133"/>
          <a:stretch/>
        </p:blipFill>
        <p:spPr>
          <a:xfrm>
            <a:off x="10017160" y="527518"/>
            <a:ext cx="804496" cy="780288"/>
          </a:xfrm>
          <a:prstGeom prst="rect">
            <a:avLst/>
          </a:prstGeom>
        </p:spPr>
      </p:pic>
      <p:sp>
        <p:nvSpPr>
          <p:cNvPr id="6" name="Action Button: Forwards or Next 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7042864F-3D1A-C7D0-16F0-F5CB2E2316C0}"/>
              </a:ext>
            </a:extLst>
          </p:cNvPr>
          <p:cNvSpPr/>
          <p:nvPr/>
        </p:nvSpPr>
        <p:spPr>
          <a:xfrm>
            <a:off x="11072370" y="678576"/>
            <a:ext cx="546520" cy="478172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6172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A58F-904C-FB07-27F3-7D1C8DC75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9396"/>
          </a:xfrm>
        </p:spPr>
        <p:txBody>
          <a:bodyPr/>
          <a:lstStyle/>
          <a:p>
            <a:r>
              <a:rPr lang="en-AU" dirty="0"/>
              <a:t>Functions 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C457D8-136E-61C4-30BC-9275D4C34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1257"/>
            <a:ext cx="10515600" cy="4790176"/>
          </a:xfrm>
        </p:spPr>
        <p:txBody>
          <a:bodyPr>
            <a:normAutofit/>
          </a:bodyPr>
          <a:lstStyle/>
          <a:p>
            <a:r>
              <a:rPr lang="en-AU" sz="2000" dirty="0"/>
              <a:t>Go to: </a:t>
            </a:r>
            <a:r>
              <a:rPr lang="en-AU" sz="2000" dirty="0">
                <a:hlinkClick r:id="rId2"/>
              </a:rPr>
              <a:t>https://www.bbc.co.uk/bitesize/guides/zqh49j6/revision/1</a:t>
            </a:r>
            <a:endParaRPr lang="en-AU" sz="2000" dirty="0"/>
          </a:p>
          <a:p>
            <a:r>
              <a:rPr lang="en-AU" sz="2000" dirty="0"/>
              <a:t>Review </a:t>
            </a:r>
            <a:r>
              <a:rPr lang="en-AU" sz="2000" i="1" dirty="0"/>
              <a:t>Functions</a:t>
            </a:r>
            <a:endParaRPr lang="en-AU" sz="2000" dirty="0"/>
          </a:p>
          <a:p>
            <a:endParaRPr lang="en-AU" sz="2000" dirty="0"/>
          </a:p>
          <a:p>
            <a:endParaRPr lang="en-AU" sz="2000" dirty="0"/>
          </a:p>
          <a:p>
            <a:pPr marL="0" indent="0">
              <a:buNone/>
            </a:pPr>
            <a:endParaRPr lang="en-AU" sz="2000" dirty="0"/>
          </a:p>
          <a:p>
            <a:pPr marL="0" indent="0">
              <a:buNone/>
            </a:pPr>
            <a:endParaRPr lang="en-AU" sz="2000" dirty="0"/>
          </a:p>
          <a:p>
            <a:r>
              <a:rPr lang="en-AU" sz="2000" dirty="0"/>
              <a:t>Complete the quiz: </a:t>
            </a:r>
            <a:r>
              <a:rPr lang="en-AU" sz="2000" dirty="0">
                <a:hlinkClick r:id="rId3"/>
              </a:rPr>
              <a:t>https://www.bbc.co.uk/bitesize/guides/zqh49j6/test</a:t>
            </a:r>
            <a:endParaRPr lang="en-AU" sz="2000" dirty="0"/>
          </a:p>
          <a:p>
            <a:endParaRPr lang="en-AU" sz="2000" dirty="0"/>
          </a:p>
          <a:p>
            <a:endParaRPr lang="en-AU" dirty="0"/>
          </a:p>
        </p:txBody>
      </p:sp>
      <p:pic>
        <p:nvPicPr>
          <p:cNvPr id="4" name="Picture 3" descr="A yellow circle with a white symbol and black text&#10;&#10;Description automatically generated">
            <a:hlinkClick r:id="rId4" action="ppaction://hlinksldjump"/>
            <a:extLst>
              <a:ext uri="{FF2B5EF4-FFF2-40B4-BE49-F238E27FC236}">
                <a16:creationId xmlns:a16="http://schemas.microsoft.com/office/drawing/2014/main" id="{5C365610-47A0-F5E9-E6BA-6FD7D351052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5133"/>
          <a:stretch/>
        </p:blipFill>
        <p:spPr>
          <a:xfrm>
            <a:off x="10017160" y="527518"/>
            <a:ext cx="804496" cy="780288"/>
          </a:xfrm>
          <a:prstGeom prst="rect">
            <a:avLst/>
          </a:prstGeom>
        </p:spPr>
      </p:pic>
      <p:sp>
        <p:nvSpPr>
          <p:cNvPr id="5" name="Action Button: Forwards or Next 4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18BE6DD-744F-9361-D941-D75105486F95}"/>
              </a:ext>
            </a:extLst>
          </p:cNvPr>
          <p:cNvSpPr/>
          <p:nvPr/>
        </p:nvSpPr>
        <p:spPr>
          <a:xfrm>
            <a:off x="11072370" y="678576"/>
            <a:ext cx="546520" cy="478172"/>
          </a:xfrm>
          <a:prstGeom prst="actionButtonForwardNex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 descr="A blue sign with white text&#10;&#10;Description automatically generated">
            <a:extLst>
              <a:ext uri="{FF2B5EF4-FFF2-40B4-BE49-F238E27FC236}">
                <a16:creationId xmlns:a16="http://schemas.microsoft.com/office/drawing/2014/main" id="{FA58A86F-D969-2EE6-A15B-241F912F82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82064" y="4459740"/>
            <a:ext cx="4827872" cy="1951693"/>
          </a:xfrm>
          <a:prstGeom prst="rect">
            <a:avLst/>
          </a:prstGeom>
        </p:spPr>
      </p:pic>
      <p:pic>
        <p:nvPicPr>
          <p:cNvPr id="9" name="Picture 8" descr="A blue sign with white text&#10;&#10;Description automatically generated">
            <a:extLst>
              <a:ext uri="{FF2B5EF4-FFF2-40B4-BE49-F238E27FC236}">
                <a16:creationId xmlns:a16="http://schemas.microsoft.com/office/drawing/2014/main" id="{A584AA9F-9382-994B-3A99-F01CD255FD4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82064" y="2291650"/>
            <a:ext cx="4827872" cy="149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494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5DF574E-E8B5-7C7D-6FE7-59C937677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84642"/>
            <a:ext cx="9144000" cy="972503"/>
          </a:xfrm>
        </p:spPr>
        <p:txBody>
          <a:bodyPr/>
          <a:lstStyle/>
          <a:p>
            <a:r>
              <a:rPr lang="en-AU" dirty="0">
                <a:solidFill>
                  <a:schemeClr val="bg1"/>
                </a:solidFill>
              </a:rPr>
              <a:t>End User Functions</a:t>
            </a:r>
          </a:p>
        </p:txBody>
      </p:sp>
      <p:pic>
        <p:nvPicPr>
          <p:cNvPr id="6" name="Picture 5">
            <a:hlinkClick r:id="" action="ppaction://hlinkshowjump?jump=endshow"/>
            <a:extLst>
              <a:ext uri="{FF2B5EF4-FFF2-40B4-BE49-F238E27FC236}">
                <a16:creationId xmlns:a16="http://schemas.microsoft.com/office/drawing/2014/main" id="{24328ADE-527C-E46D-DD12-B20868C69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250" y="3429000"/>
            <a:ext cx="1841500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128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479</Words>
  <Application>Microsoft Macintosh PowerPoint</Application>
  <PresentationFormat>Widescreen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User Functions</vt:lpstr>
      <vt:lpstr>User Functions</vt:lpstr>
      <vt:lpstr>Functions</vt:lpstr>
      <vt:lpstr>   Python Functions</vt:lpstr>
      <vt:lpstr>Modular coding</vt:lpstr>
      <vt:lpstr>Example – Area of a rectangle</vt:lpstr>
      <vt:lpstr>** Your turn</vt:lpstr>
      <vt:lpstr>Functions Quiz</vt:lpstr>
      <vt:lpstr>End User Functions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HAZELGROVE Kimberley [Mt Lawley Senior High School]</dc:creator>
  <cp:lastModifiedBy>HAZELGROVE Kimberley [Mt Lawley Senior High School]</cp:lastModifiedBy>
  <cp:revision>19</cp:revision>
  <dcterms:created xsi:type="dcterms:W3CDTF">2025-01-08T02:17:29Z</dcterms:created>
  <dcterms:modified xsi:type="dcterms:W3CDTF">2025-01-09T03:22:34Z</dcterms:modified>
</cp:coreProperties>
</file>